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58" r:id="rId4"/>
    <p:sldId id="275" r:id="rId5"/>
    <p:sldId id="259" r:id="rId6"/>
    <p:sldId id="260" r:id="rId7"/>
    <p:sldId id="262" r:id="rId8"/>
    <p:sldId id="267" r:id="rId9"/>
    <p:sldId id="263" r:id="rId10"/>
    <p:sldId id="266" r:id="rId11"/>
    <p:sldId id="287" r:id="rId12"/>
    <p:sldId id="261" r:id="rId13"/>
    <p:sldId id="269" r:id="rId14"/>
    <p:sldId id="274" r:id="rId15"/>
    <p:sldId id="277" r:id="rId16"/>
    <p:sldId id="278" r:id="rId17"/>
    <p:sldId id="279" r:id="rId18"/>
    <p:sldId id="282" r:id="rId19"/>
    <p:sldId id="280" r:id="rId20"/>
    <p:sldId id="286" r:id="rId21"/>
    <p:sldId id="285" r:id="rId22"/>
    <p:sldId id="288" r:id="rId23"/>
    <p:sldId id="265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02B87C-BF85-684A-AE31-AE5E0AF012DC}" v="8" dt="2021-04-29T10:14:19.908"/>
    <p1510:client id="{1436DC1C-BEEF-025B-B502-AB54A8D02B9A}" v="888" dt="2021-04-02T11:33:28.385"/>
    <p1510:client id="{1648A922-AA46-D81A-9BE3-798CE793A4B0}" v="194" dt="2021-04-08T07:55:42.415"/>
    <p1510:client id="{28A8C09F-30AE-2000-8106-56E3141E4B8E}" v="10" dt="2021-04-22T06:56:58.607"/>
    <p1510:client id="{2D063317-FB50-4E4E-F4A5-94F92D9C57B3}" v="629" dt="2021-04-22T14:20:46.068"/>
    <p1510:client id="{2ED4FC09-E951-9772-3DC2-7BB0600FF593}" v="363" dt="2021-03-09T09:43:50.377"/>
    <p1510:client id="{320EC09F-005F-2000-8106-5CE08D6D8A14}" v="155" dt="2021-04-20T10:22:47.979"/>
    <p1510:client id="{38ADA207-FBE1-EED2-E1A8-426830126DE1}" v="220" dt="2021-05-21T09:37:13.306"/>
    <p1510:client id="{3C195473-6B6E-384B-7CA3-822FFC5A09F1}" v="17" dt="2021-03-02T15:57:30.117"/>
    <p1510:client id="{51ECB121-BA52-D663-155C-153E830610B0}" v="22" dt="2021-04-28T15:47:02.780"/>
    <p1510:client id="{5551D8AF-74BE-43AE-B3AE-C1D11B3AA242}" v="55" dt="2021-05-14T13:45:26.888"/>
    <p1510:client id="{5B97F678-E4BA-B9D9-A5CC-AAA0F3A4CD39}" v="595" dt="2021-04-26T14:37:41.022"/>
    <p1510:client id="{6109C39F-5063-2000-8106-5E0083BC3A92}" v="57" dt="2021-04-29T16:24:21.961"/>
    <p1510:client id="{6642D96D-252E-ABAD-3493-9D71C0040C96}" v="30" dt="2021-04-26T13:52:13.052"/>
    <p1510:client id="{664E8E70-887A-4E45-AB4A-F2B4B26BEF8F}" v="49" dt="2021-04-20T11:05:27.877"/>
    <p1510:client id="{7146BC9F-602C-2000-8106-5918C62BD1B2}" v="119" dt="2021-04-08T16:07:20.985"/>
    <p1510:client id="{7179B59F-109C-B000-DB43-F4CA4C7145CA}" v="1" dt="2021-03-18T13:00:04.540"/>
    <p1510:client id="{7F1D5E9C-871E-8CD3-8F6B-67B82ECBDB37}" v="1131" dt="2021-03-01T16:53:40.524"/>
    <p1510:client id="{8876026C-A807-8187-95AF-2BF83E5B2E9F}" v="10" dt="2021-04-22T14:27:34.393"/>
    <p1510:client id="{9316E78E-AF96-2727-B469-3B4AD92BF620}" v="469" dt="2021-04-14T07:06:23.818"/>
    <p1510:client id="{A51DC99F-70BE-2000-8106-5F87E3550833}" v="10" dt="2021-05-18T13:32:44.941"/>
    <p1510:client id="{A9BA5E08-1B82-D864-3C20-DF9958B46AF9}" v="16" dt="2021-04-22T09:06:23.455"/>
    <p1510:client id="{BC00D4E6-8223-D0A8-6278-96F53A462426}" v="16" dt="2021-04-01T09:56:16.002"/>
    <p1510:client id="{C42DAFB3-3563-9020-6A73-3BDBC584E4E5}" v="557" dt="2021-05-20T13:07:40.194"/>
    <p1510:client id="{C814D19D-4F92-5B57-4025-56A461519ADD}" v="16" dt="2021-04-08T11:54:04.731"/>
    <p1510:client id="{EBFFAF9F-40E4-B000-E088-44EC618C7C99}" v="1772" dt="2021-03-01T14:30:15.495"/>
    <p1510:client id="{EE770B8B-1671-AE25-2FD3-D8755C0262DB}" v="1165" dt="2021-03-18T14:25:44.645"/>
    <p1510:client id="{F6714897-8C62-4669-8380-963400A2B6B2}" v="38" dt="2021-03-01T12:36:46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21.05.2021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21.05.2021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21.05.2021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21.05.2021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21.05.2021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21.05.2021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21.05.2021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21.05.2021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21.05.2021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21.05.2021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21.05.2021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21.05.2021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6emI1FdTOts" TargetMode="Externa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youtu.be/-mBVFu40_3A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244A75-E2AB-4097-9573-8B939369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583" y="782191"/>
            <a:ext cx="4370980" cy="35549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Stage</a:t>
            </a:r>
            <a:endParaRPr lang="en-US" sz="6600" kern="1200" dirty="0"/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AAD61436-15C6-4E2F-8B8B-264E7464F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846"/>
          <a:stretch/>
        </p:blipFill>
        <p:spPr>
          <a:xfrm>
            <a:off x="6094662" y="2603513"/>
            <a:ext cx="5253860" cy="2952397"/>
          </a:xfrm>
          <a:prstGeom prst="rect">
            <a:avLst/>
          </a:prstGeom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1C324F6D-83CA-4EC2-BA97-5D684D0C3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425" y="167820"/>
            <a:ext cx="2129883" cy="1429970"/>
          </a:xfrm>
          <a:prstGeom prst="rect">
            <a:avLst/>
          </a:prstGeom>
        </p:spPr>
      </p:pic>
      <p:pic>
        <p:nvPicPr>
          <p:cNvPr id="7" name="Afbeelding 8">
            <a:extLst>
              <a:ext uri="{FF2B5EF4-FFF2-40B4-BE49-F238E27FC236}">
                <a16:creationId xmlns:a16="http://schemas.microsoft.com/office/drawing/2014/main" id="{8A7D7F6D-1AB1-41BC-91F7-2FCC92AC4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41" y="320772"/>
            <a:ext cx="2743200" cy="1068309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90CC3C72-321F-4E0D-A702-46BA784DF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375" y="129726"/>
            <a:ext cx="3653882" cy="1468986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E15D6EA-E00C-49BA-9037-F9A5CD624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323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762E5-5E71-4CBA-BE6B-516848857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Calibri Light"/>
              </a:rPr>
              <a:t>Fasering</a:t>
            </a:r>
            <a:endParaRPr lang="nl-NL"/>
          </a:p>
        </p:txBody>
      </p:sp>
      <p:sp>
        <p:nvSpPr>
          <p:cNvPr id="5" name="Pijl: punthaak 4">
            <a:extLst>
              <a:ext uri="{FF2B5EF4-FFF2-40B4-BE49-F238E27FC236}">
                <a16:creationId xmlns:a16="http://schemas.microsoft.com/office/drawing/2014/main" id="{527D270A-FA50-44B1-97F4-75CF08BD8DEF}"/>
              </a:ext>
            </a:extLst>
          </p:cNvPr>
          <p:cNvSpPr/>
          <p:nvPr/>
        </p:nvSpPr>
        <p:spPr>
          <a:xfrm>
            <a:off x="728873" y="2797552"/>
            <a:ext cx="1307522" cy="48490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chemeClr val="tx1"/>
                </a:solidFill>
                <a:cs typeface="Calibri"/>
              </a:rPr>
              <a:t>Fase 1</a:t>
            </a:r>
          </a:p>
        </p:txBody>
      </p:sp>
      <p:sp>
        <p:nvSpPr>
          <p:cNvPr id="9" name="Pijl: punthaak 8">
            <a:extLst>
              <a:ext uri="{FF2B5EF4-FFF2-40B4-BE49-F238E27FC236}">
                <a16:creationId xmlns:a16="http://schemas.microsoft.com/office/drawing/2014/main" id="{9589D114-30C8-41CC-B6A9-55A3103DB3B1}"/>
              </a:ext>
            </a:extLst>
          </p:cNvPr>
          <p:cNvSpPr/>
          <p:nvPr/>
        </p:nvSpPr>
        <p:spPr>
          <a:xfrm>
            <a:off x="2259631" y="2806845"/>
            <a:ext cx="1307522" cy="48490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>
                <a:solidFill>
                  <a:schemeClr val="tx1"/>
                </a:solidFill>
                <a:cs typeface="Calibri"/>
              </a:rPr>
              <a:t>Fase 2</a:t>
            </a:r>
          </a:p>
        </p:txBody>
      </p:sp>
      <p:sp>
        <p:nvSpPr>
          <p:cNvPr id="10" name="Pijl: punthaak 9">
            <a:extLst>
              <a:ext uri="{FF2B5EF4-FFF2-40B4-BE49-F238E27FC236}">
                <a16:creationId xmlns:a16="http://schemas.microsoft.com/office/drawing/2014/main" id="{6CDBEBFD-F493-4302-A8E4-9FCCCC219E5E}"/>
              </a:ext>
            </a:extLst>
          </p:cNvPr>
          <p:cNvSpPr/>
          <p:nvPr/>
        </p:nvSpPr>
        <p:spPr>
          <a:xfrm>
            <a:off x="4015948" y="2806844"/>
            <a:ext cx="1307522" cy="484909"/>
          </a:xfrm>
          <a:prstGeom prst="chevro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>
                <a:solidFill>
                  <a:schemeClr val="tx1"/>
                </a:solidFill>
                <a:cs typeface="Calibri"/>
              </a:rPr>
              <a:t>Fase 3</a:t>
            </a:r>
          </a:p>
        </p:txBody>
      </p:sp>
      <p:sp>
        <p:nvSpPr>
          <p:cNvPr id="11" name="Pijl: punthaak 10">
            <a:extLst>
              <a:ext uri="{FF2B5EF4-FFF2-40B4-BE49-F238E27FC236}">
                <a16:creationId xmlns:a16="http://schemas.microsoft.com/office/drawing/2014/main" id="{EBEE8178-27BC-441D-9B67-E54A456FF838}"/>
              </a:ext>
            </a:extLst>
          </p:cNvPr>
          <p:cNvSpPr/>
          <p:nvPr/>
        </p:nvSpPr>
        <p:spPr>
          <a:xfrm>
            <a:off x="6559608" y="2807477"/>
            <a:ext cx="1307522" cy="484909"/>
          </a:xfrm>
          <a:prstGeom prst="chevro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>
                <a:solidFill>
                  <a:schemeClr val="tx1"/>
                </a:solidFill>
                <a:cs typeface="Calibri"/>
              </a:rPr>
              <a:t>Fase 4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7A24468-D6EA-4C07-B3D2-9A7D041F9E51}"/>
              </a:ext>
            </a:extLst>
          </p:cNvPr>
          <p:cNvSpPr txBox="1"/>
          <p:nvPr/>
        </p:nvSpPr>
        <p:spPr>
          <a:xfrm>
            <a:off x="408583" y="1482099"/>
            <a:ext cx="306231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cs typeface="Calibri"/>
              </a:rPr>
              <a:t>Plan van aanpak (2 weken)</a:t>
            </a:r>
          </a:p>
          <a:p>
            <a:r>
              <a:rPr lang="nl-NL">
                <a:cs typeface="Calibri"/>
              </a:rPr>
              <a:t>1A: ideeën (PDS)</a:t>
            </a:r>
          </a:p>
          <a:p>
            <a:r>
              <a:rPr lang="nl-NL">
                <a:cs typeface="Calibri"/>
              </a:rPr>
              <a:t>1B: WRM's maken</a:t>
            </a:r>
          </a:p>
          <a:p>
            <a:r>
              <a:rPr lang="nl-NL">
                <a:cs typeface="Calibri"/>
              </a:rPr>
              <a:t>1C: documenteren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C1300CC-C8CE-44C7-8595-2455CCFFC1DA}"/>
              </a:ext>
            </a:extLst>
          </p:cNvPr>
          <p:cNvSpPr txBox="1"/>
          <p:nvPr/>
        </p:nvSpPr>
        <p:spPr>
          <a:xfrm>
            <a:off x="967726" y="3322155"/>
            <a:ext cx="91613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100">
                <a:solidFill>
                  <a:srgbClr val="FF0000"/>
                </a:solidFill>
                <a:cs typeface="Calibri"/>
              </a:rPr>
              <a:t>1/03 - 14/03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31A705D-8692-4B26-BBAA-31A41EFD3580}"/>
              </a:ext>
            </a:extLst>
          </p:cNvPr>
          <p:cNvSpPr txBox="1"/>
          <p:nvPr/>
        </p:nvSpPr>
        <p:spPr>
          <a:xfrm>
            <a:off x="1067940" y="3475380"/>
            <a:ext cx="6390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100"/>
              <a:t>W1-W2</a:t>
            </a:r>
            <a:endParaRPr lang="nl-NL" sz="1100">
              <a:cs typeface="Calibri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CA5A69A-3FFC-4455-A0BE-3C5FB2A5A305}"/>
              </a:ext>
            </a:extLst>
          </p:cNvPr>
          <p:cNvSpPr txBox="1"/>
          <p:nvPr/>
        </p:nvSpPr>
        <p:spPr>
          <a:xfrm>
            <a:off x="2658678" y="2530483"/>
            <a:ext cx="63904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100"/>
              <a:t>W3</a:t>
            </a:r>
          </a:p>
          <a:p>
            <a:endParaRPr lang="nl-NL" sz="1100">
              <a:cs typeface="Calibri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2DE53CA-7D5C-41FE-BCA5-A7A1397C3ECB}"/>
              </a:ext>
            </a:extLst>
          </p:cNvPr>
          <p:cNvSpPr txBox="1"/>
          <p:nvPr/>
        </p:nvSpPr>
        <p:spPr>
          <a:xfrm>
            <a:off x="2368598" y="2318334"/>
            <a:ext cx="119322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100">
                <a:solidFill>
                  <a:srgbClr val="FF0000"/>
                </a:solidFill>
                <a:cs typeface="Calibri"/>
              </a:rPr>
              <a:t>15/03 - 21/03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B05365D-4009-48A2-99C2-8EA83BC7195B}"/>
              </a:ext>
            </a:extLst>
          </p:cNvPr>
          <p:cNvSpPr txBox="1"/>
          <p:nvPr/>
        </p:nvSpPr>
        <p:spPr>
          <a:xfrm>
            <a:off x="4133572" y="3409378"/>
            <a:ext cx="101138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100">
                <a:solidFill>
                  <a:srgbClr val="FF0000"/>
                </a:solidFill>
                <a:cs typeface="Calibri"/>
              </a:rPr>
              <a:t>22/03 - 11/04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57DCBD09-A93B-48C8-8BCE-C4FB141CD8B8}"/>
              </a:ext>
            </a:extLst>
          </p:cNvPr>
          <p:cNvSpPr txBox="1"/>
          <p:nvPr/>
        </p:nvSpPr>
        <p:spPr>
          <a:xfrm>
            <a:off x="4319744" y="3578232"/>
            <a:ext cx="6390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100"/>
              <a:t>W4-W6</a:t>
            </a:r>
            <a:endParaRPr lang="nl-NL" sz="1100">
              <a:cs typeface="Calibri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71913E2-2683-4ABD-8F9A-7F2C1BCA548A}"/>
              </a:ext>
            </a:extLst>
          </p:cNvPr>
          <p:cNvSpPr txBox="1"/>
          <p:nvPr/>
        </p:nvSpPr>
        <p:spPr>
          <a:xfrm>
            <a:off x="1665627" y="4005905"/>
            <a:ext cx="321247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cs typeface="Calibri"/>
              </a:rPr>
              <a:t>Realisatie fase / feedback pva </a:t>
            </a:r>
            <a:endParaRPr lang="nl-NL"/>
          </a:p>
          <a:p>
            <a:r>
              <a:rPr lang="nl-NL">
                <a:cs typeface="Calibri"/>
              </a:rPr>
              <a:t>2A: Presentatie maken</a:t>
            </a:r>
            <a:endParaRPr lang="nl-NL"/>
          </a:p>
          <a:p>
            <a:r>
              <a:rPr lang="nl-NL">
                <a:cs typeface="Calibri"/>
              </a:rPr>
              <a:t>2B: Presenteren</a:t>
            </a:r>
          </a:p>
          <a:p>
            <a:r>
              <a:rPr lang="nl-NL">
                <a:cs typeface="Calibri"/>
              </a:rPr>
              <a:t>2C: Feedback respecteren</a:t>
            </a:r>
          </a:p>
          <a:p>
            <a:r>
              <a:rPr lang="nl-NL">
                <a:cs typeface="Calibri"/>
              </a:rPr>
              <a:t>2D: Bestellijst doorgeven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CC30470-5B59-4985-93F8-F5D2B81ADC2D}"/>
              </a:ext>
            </a:extLst>
          </p:cNvPr>
          <p:cNvSpPr txBox="1"/>
          <p:nvPr/>
        </p:nvSpPr>
        <p:spPr>
          <a:xfrm>
            <a:off x="3235458" y="443006"/>
            <a:ext cx="53405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cs typeface="Calibri"/>
              </a:rPr>
              <a:t>Schermontwerpen+</a:t>
            </a:r>
          </a:p>
          <a:p>
            <a:r>
              <a:rPr lang="nl-NL" dirty="0">
                <a:cs typeface="Calibri"/>
              </a:rPr>
              <a:t>Realisatie fase hardware (POC) (totaal=3weken)</a:t>
            </a:r>
          </a:p>
          <a:p>
            <a:r>
              <a:rPr lang="nl-NL" dirty="0">
                <a:cs typeface="Calibri"/>
              </a:rPr>
              <a:t>3A: GPS tracking code schrijven (2dagen)</a:t>
            </a:r>
          </a:p>
          <a:p>
            <a:r>
              <a:rPr lang="nl-NL" dirty="0">
                <a:cs typeface="Calibri"/>
              </a:rPr>
              <a:t>3B: Data versturen over </a:t>
            </a:r>
            <a:r>
              <a:rPr lang="nl-NL" dirty="0" err="1">
                <a:cs typeface="Calibri"/>
              </a:rPr>
              <a:t>Sigfox</a:t>
            </a:r>
            <a:r>
              <a:rPr lang="nl-NL" dirty="0">
                <a:cs typeface="Calibri"/>
              </a:rPr>
              <a:t> (1,5 week)</a:t>
            </a:r>
          </a:p>
          <a:p>
            <a:r>
              <a:rPr lang="nl-NL" dirty="0">
                <a:cs typeface="Calibri"/>
              </a:rPr>
              <a:t>3C: GPS </a:t>
            </a:r>
            <a:r>
              <a:rPr lang="nl-NL" dirty="0" err="1">
                <a:cs typeface="Calibri"/>
              </a:rPr>
              <a:t>tracker</a:t>
            </a:r>
            <a:r>
              <a:rPr lang="nl-NL" dirty="0">
                <a:cs typeface="Calibri"/>
              </a:rPr>
              <a:t> voeden (1 dag)</a:t>
            </a:r>
          </a:p>
          <a:p>
            <a:r>
              <a:rPr lang="nl-NL" dirty="0">
                <a:cs typeface="Calibri"/>
              </a:rPr>
              <a:t>3D: Code optimaliseren + </a:t>
            </a:r>
            <a:r>
              <a:rPr lang="nl-NL" dirty="0" err="1">
                <a:cs typeface="Calibri"/>
              </a:rPr>
              <a:t>deepsleep</a:t>
            </a:r>
            <a:r>
              <a:rPr lang="nl-NL" dirty="0">
                <a:cs typeface="Calibri"/>
              </a:rPr>
              <a:t> (1week)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9A1E0DD5-6F00-4418-955A-CF0CD8FD7A3C}"/>
              </a:ext>
            </a:extLst>
          </p:cNvPr>
          <p:cNvSpPr txBox="1"/>
          <p:nvPr/>
        </p:nvSpPr>
        <p:spPr>
          <a:xfrm>
            <a:off x="5365593" y="3668833"/>
            <a:ext cx="393730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cs typeface="Calibri"/>
              </a:rPr>
              <a:t>Realisatie fase database (POC) (2weken)</a:t>
            </a:r>
            <a:endParaRPr lang="nl-NL"/>
          </a:p>
          <a:p>
            <a:r>
              <a:rPr lang="nl-NL">
                <a:cs typeface="Calibri"/>
              </a:rPr>
              <a:t>4A: Sigfox data api naar azure (1week)</a:t>
            </a:r>
          </a:p>
          <a:p>
            <a:r>
              <a:rPr lang="nl-NL">
                <a:cs typeface="Calibri"/>
              </a:rPr>
              <a:t>4B: Azure data verwerken (3dag)</a:t>
            </a:r>
          </a:p>
          <a:p>
            <a:r>
              <a:rPr lang="nl-NL">
                <a:cs typeface="Calibri"/>
              </a:rPr>
              <a:t>4C: Azure data opslaan db (2dagen)</a:t>
            </a:r>
          </a:p>
          <a:p>
            <a:endParaRPr lang="nl-NL">
              <a:cs typeface="Calibri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C53E99C2-5CF6-401D-81DA-14CF3B69761F}"/>
              </a:ext>
            </a:extLst>
          </p:cNvPr>
          <p:cNvSpPr txBox="1"/>
          <p:nvPr/>
        </p:nvSpPr>
        <p:spPr>
          <a:xfrm>
            <a:off x="6741015" y="2318332"/>
            <a:ext cx="101138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100">
                <a:solidFill>
                  <a:srgbClr val="FF0000"/>
                </a:solidFill>
                <a:cs typeface="Calibri"/>
              </a:rPr>
              <a:t>12/04 - 25/04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5B870C0-9E13-4995-A2EB-976589B5AEB8}"/>
              </a:ext>
            </a:extLst>
          </p:cNvPr>
          <p:cNvSpPr txBox="1"/>
          <p:nvPr/>
        </p:nvSpPr>
        <p:spPr>
          <a:xfrm>
            <a:off x="6917894" y="2542942"/>
            <a:ext cx="89015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100"/>
              <a:t>W7-W8</a:t>
            </a:r>
            <a:endParaRPr lang="nl-NL" sz="1100">
              <a:cs typeface="Calibri"/>
            </a:endParaRPr>
          </a:p>
        </p:txBody>
      </p:sp>
      <p:sp>
        <p:nvSpPr>
          <p:cNvPr id="37" name="Pijl: punthaak 36">
            <a:extLst>
              <a:ext uri="{FF2B5EF4-FFF2-40B4-BE49-F238E27FC236}">
                <a16:creationId xmlns:a16="http://schemas.microsoft.com/office/drawing/2014/main" id="{8C2131C4-D326-48C0-9F29-8A2C9EC34C9E}"/>
              </a:ext>
            </a:extLst>
          </p:cNvPr>
          <p:cNvSpPr/>
          <p:nvPr/>
        </p:nvSpPr>
        <p:spPr>
          <a:xfrm>
            <a:off x="306267" y="5609220"/>
            <a:ext cx="831273" cy="48490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>
                <a:solidFill>
                  <a:schemeClr val="tx1"/>
                </a:solidFill>
                <a:cs typeface="Calibri"/>
              </a:rPr>
              <a:t>1A</a:t>
            </a:r>
          </a:p>
        </p:txBody>
      </p:sp>
      <p:sp>
        <p:nvSpPr>
          <p:cNvPr id="38" name="Pijl: punthaak 37">
            <a:extLst>
              <a:ext uri="{FF2B5EF4-FFF2-40B4-BE49-F238E27FC236}">
                <a16:creationId xmlns:a16="http://schemas.microsoft.com/office/drawing/2014/main" id="{D5B86F4D-6EA0-458F-AF70-7A4A319C3503}"/>
              </a:ext>
            </a:extLst>
          </p:cNvPr>
          <p:cNvSpPr/>
          <p:nvPr/>
        </p:nvSpPr>
        <p:spPr>
          <a:xfrm>
            <a:off x="998994" y="5609219"/>
            <a:ext cx="831273" cy="48490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>
                <a:solidFill>
                  <a:schemeClr val="tx1"/>
                </a:solidFill>
                <a:cs typeface="Calibri"/>
              </a:rPr>
              <a:t>1B</a:t>
            </a:r>
          </a:p>
        </p:txBody>
      </p:sp>
      <p:sp>
        <p:nvSpPr>
          <p:cNvPr id="39" name="Pijl: punthaak 38">
            <a:extLst>
              <a:ext uri="{FF2B5EF4-FFF2-40B4-BE49-F238E27FC236}">
                <a16:creationId xmlns:a16="http://schemas.microsoft.com/office/drawing/2014/main" id="{A4D7DA06-5959-4FE1-9B83-AF24920B9B84}"/>
              </a:ext>
            </a:extLst>
          </p:cNvPr>
          <p:cNvSpPr/>
          <p:nvPr/>
        </p:nvSpPr>
        <p:spPr>
          <a:xfrm>
            <a:off x="1674403" y="5609220"/>
            <a:ext cx="831273" cy="48490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>
                <a:solidFill>
                  <a:schemeClr val="tx1"/>
                </a:solidFill>
                <a:cs typeface="Calibri"/>
              </a:rPr>
              <a:t>1C</a:t>
            </a:r>
          </a:p>
        </p:txBody>
      </p:sp>
      <p:sp>
        <p:nvSpPr>
          <p:cNvPr id="40" name="Pijl: punthaak 39">
            <a:extLst>
              <a:ext uri="{FF2B5EF4-FFF2-40B4-BE49-F238E27FC236}">
                <a16:creationId xmlns:a16="http://schemas.microsoft.com/office/drawing/2014/main" id="{A40348C6-AB71-4F18-AD74-D7F83ACACD95}"/>
              </a:ext>
            </a:extLst>
          </p:cNvPr>
          <p:cNvSpPr/>
          <p:nvPr/>
        </p:nvSpPr>
        <p:spPr>
          <a:xfrm>
            <a:off x="2375789" y="5609219"/>
            <a:ext cx="831273" cy="48490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>
                <a:solidFill>
                  <a:schemeClr val="tx1"/>
                </a:solidFill>
                <a:cs typeface="Calibri"/>
              </a:rPr>
              <a:t>2A</a:t>
            </a:r>
          </a:p>
        </p:txBody>
      </p:sp>
      <p:sp>
        <p:nvSpPr>
          <p:cNvPr id="41" name="Pijl: punthaak 40">
            <a:extLst>
              <a:ext uri="{FF2B5EF4-FFF2-40B4-BE49-F238E27FC236}">
                <a16:creationId xmlns:a16="http://schemas.microsoft.com/office/drawing/2014/main" id="{CDBED778-ED83-4032-99B9-C61E22D6C441}"/>
              </a:ext>
            </a:extLst>
          </p:cNvPr>
          <p:cNvSpPr/>
          <p:nvPr/>
        </p:nvSpPr>
        <p:spPr>
          <a:xfrm>
            <a:off x="3059858" y="5609220"/>
            <a:ext cx="831273" cy="48490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>
                <a:solidFill>
                  <a:schemeClr val="tx1"/>
                </a:solidFill>
                <a:cs typeface="Calibri"/>
              </a:rPr>
              <a:t>2B</a:t>
            </a:r>
          </a:p>
        </p:txBody>
      </p:sp>
      <p:sp>
        <p:nvSpPr>
          <p:cNvPr id="42" name="Pijl: punthaak 41">
            <a:extLst>
              <a:ext uri="{FF2B5EF4-FFF2-40B4-BE49-F238E27FC236}">
                <a16:creationId xmlns:a16="http://schemas.microsoft.com/office/drawing/2014/main" id="{22B7068F-A61B-46EC-BABC-A530B8AA7E5B}"/>
              </a:ext>
            </a:extLst>
          </p:cNvPr>
          <p:cNvSpPr/>
          <p:nvPr/>
        </p:nvSpPr>
        <p:spPr>
          <a:xfrm>
            <a:off x="3743926" y="5609219"/>
            <a:ext cx="831273" cy="48490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>
                <a:solidFill>
                  <a:schemeClr val="tx1"/>
                </a:solidFill>
                <a:cs typeface="Calibri"/>
              </a:rPr>
              <a:t>2C</a:t>
            </a:r>
          </a:p>
        </p:txBody>
      </p:sp>
      <p:sp>
        <p:nvSpPr>
          <p:cNvPr id="43" name="Pijl: punthaak 42">
            <a:extLst>
              <a:ext uri="{FF2B5EF4-FFF2-40B4-BE49-F238E27FC236}">
                <a16:creationId xmlns:a16="http://schemas.microsoft.com/office/drawing/2014/main" id="{34B66928-5802-446A-A5C4-2310A9D2733A}"/>
              </a:ext>
            </a:extLst>
          </p:cNvPr>
          <p:cNvSpPr/>
          <p:nvPr/>
        </p:nvSpPr>
        <p:spPr>
          <a:xfrm>
            <a:off x="4445312" y="5609220"/>
            <a:ext cx="831273" cy="48490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>
                <a:solidFill>
                  <a:schemeClr val="tx1"/>
                </a:solidFill>
                <a:cs typeface="Calibri"/>
              </a:rPr>
              <a:t>2D</a:t>
            </a:r>
          </a:p>
        </p:txBody>
      </p:sp>
      <p:sp>
        <p:nvSpPr>
          <p:cNvPr id="44" name="Pijl: punthaak 43">
            <a:extLst>
              <a:ext uri="{FF2B5EF4-FFF2-40B4-BE49-F238E27FC236}">
                <a16:creationId xmlns:a16="http://schemas.microsoft.com/office/drawing/2014/main" id="{2516C092-A003-4DC9-8F14-5A05BE36695B}"/>
              </a:ext>
            </a:extLst>
          </p:cNvPr>
          <p:cNvSpPr/>
          <p:nvPr/>
        </p:nvSpPr>
        <p:spPr>
          <a:xfrm>
            <a:off x="5138039" y="5609219"/>
            <a:ext cx="831273" cy="484909"/>
          </a:xfrm>
          <a:prstGeom prst="chevro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>
                <a:solidFill>
                  <a:schemeClr val="tx1"/>
                </a:solidFill>
                <a:cs typeface="Calibri"/>
              </a:rPr>
              <a:t>3A</a:t>
            </a:r>
          </a:p>
        </p:txBody>
      </p:sp>
      <p:sp>
        <p:nvSpPr>
          <p:cNvPr id="45" name="Pijl: punthaak 44">
            <a:extLst>
              <a:ext uri="{FF2B5EF4-FFF2-40B4-BE49-F238E27FC236}">
                <a16:creationId xmlns:a16="http://schemas.microsoft.com/office/drawing/2014/main" id="{CF744BED-28AF-409D-8E1F-867017DCD0A5}"/>
              </a:ext>
            </a:extLst>
          </p:cNvPr>
          <p:cNvSpPr/>
          <p:nvPr/>
        </p:nvSpPr>
        <p:spPr>
          <a:xfrm>
            <a:off x="5830766" y="5609220"/>
            <a:ext cx="831273" cy="484909"/>
          </a:xfrm>
          <a:prstGeom prst="chevro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>
                <a:solidFill>
                  <a:schemeClr val="tx1"/>
                </a:solidFill>
                <a:cs typeface="Calibri"/>
              </a:rPr>
              <a:t>3B</a:t>
            </a:r>
          </a:p>
        </p:txBody>
      </p:sp>
      <p:sp>
        <p:nvSpPr>
          <p:cNvPr id="46" name="Pijl: punthaak 45">
            <a:extLst>
              <a:ext uri="{FF2B5EF4-FFF2-40B4-BE49-F238E27FC236}">
                <a16:creationId xmlns:a16="http://schemas.microsoft.com/office/drawing/2014/main" id="{BDB53A5F-0478-4ADD-B88A-651971C5E085}"/>
              </a:ext>
            </a:extLst>
          </p:cNvPr>
          <p:cNvSpPr/>
          <p:nvPr/>
        </p:nvSpPr>
        <p:spPr>
          <a:xfrm>
            <a:off x="6506175" y="5609219"/>
            <a:ext cx="831273" cy="484909"/>
          </a:xfrm>
          <a:prstGeom prst="chevro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>
                <a:solidFill>
                  <a:schemeClr val="tx1"/>
                </a:solidFill>
                <a:cs typeface="Calibri"/>
              </a:rPr>
              <a:t>3C</a:t>
            </a:r>
          </a:p>
        </p:txBody>
      </p:sp>
      <p:sp>
        <p:nvSpPr>
          <p:cNvPr id="47" name="Pijl: punthaak 46">
            <a:extLst>
              <a:ext uri="{FF2B5EF4-FFF2-40B4-BE49-F238E27FC236}">
                <a16:creationId xmlns:a16="http://schemas.microsoft.com/office/drawing/2014/main" id="{CD969807-F8FC-4C23-9033-A2127829779F}"/>
              </a:ext>
            </a:extLst>
          </p:cNvPr>
          <p:cNvSpPr/>
          <p:nvPr/>
        </p:nvSpPr>
        <p:spPr>
          <a:xfrm>
            <a:off x="7198903" y="5609220"/>
            <a:ext cx="831273" cy="484909"/>
          </a:xfrm>
          <a:prstGeom prst="chevron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>
                <a:solidFill>
                  <a:schemeClr val="tx1"/>
                </a:solidFill>
                <a:cs typeface="Calibri"/>
              </a:rPr>
              <a:t>3D</a:t>
            </a:r>
          </a:p>
        </p:txBody>
      </p:sp>
      <p:sp>
        <p:nvSpPr>
          <p:cNvPr id="48" name="Pijl: punthaak 47">
            <a:extLst>
              <a:ext uri="{FF2B5EF4-FFF2-40B4-BE49-F238E27FC236}">
                <a16:creationId xmlns:a16="http://schemas.microsoft.com/office/drawing/2014/main" id="{30A00D02-D3B3-4C46-9519-8E369BF222C7}"/>
              </a:ext>
            </a:extLst>
          </p:cNvPr>
          <p:cNvSpPr/>
          <p:nvPr/>
        </p:nvSpPr>
        <p:spPr>
          <a:xfrm>
            <a:off x="7891629" y="5609219"/>
            <a:ext cx="831273" cy="484909"/>
          </a:xfrm>
          <a:prstGeom prst="chevro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>
                <a:solidFill>
                  <a:schemeClr val="tx1"/>
                </a:solidFill>
                <a:cs typeface="Calibri"/>
              </a:rPr>
              <a:t>4A</a:t>
            </a:r>
          </a:p>
        </p:txBody>
      </p:sp>
      <p:sp>
        <p:nvSpPr>
          <p:cNvPr id="49" name="Pijl: punthaak 48">
            <a:extLst>
              <a:ext uri="{FF2B5EF4-FFF2-40B4-BE49-F238E27FC236}">
                <a16:creationId xmlns:a16="http://schemas.microsoft.com/office/drawing/2014/main" id="{1EEB6E8F-443A-4D11-BD81-A596030CA8C1}"/>
              </a:ext>
            </a:extLst>
          </p:cNvPr>
          <p:cNvSpPr/>
          <p:nvPr/>
        </p:nvSpPr>
        <p:spPr>
          <a:xfrm>
            <a:off x="8575698" y="5609220"/>
            <a:ext cx="831273" cy="484909"/>
          </a:xfrm>
          <a:prstGeom prst="chevro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>
                <a:solidFill>
                  <a:schemeClr val="tx1"/>
                </a:solidFill>
                <a:cs typeface="Calibri"/>
              </a:rPr>
              <a:t>4B</a:t>
            </a:r>
          </a:p>
        </p:txBody>
      </p:sp>
      <p:sp>
        <p:nvSpPr>
          <p:cNvPr id="50" name="Pijl: punthaak 49">
            <a:extLst>
              <a:ext uri="{FF2B5EF4-FFF2-40B4-BE49-F238E27FC236}">
                <a16:creationId xmlns:a16="http://schemas.microsoft.com/office/drawing/2014/main" id="{A0F8F2B6-18A5-4859-B086-2A12309C0187}"/>
              </a:ext>
            </a:extLst>
          </p:cNvPr>
          <p:cNvSpPr/>
          <p:nvPr/>
        </p:nvSpPr>
        <p:spPr>
          <a:xfrm>
            <a:off x="9285743" y="5609219"/>
            <a:ext cx="831273" cy="484909"/>
          </a:xfrm>
          <a:prstGeom prst="chevro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>
                <a:solidFill>
                  <a:schemeClr val="tx1"/>
                </a:solidFill>
                <a:cs typeface="Calibri"/>
              </a:rPr>
              <a:t>4C</a:t>
            </a:r>
          </a:p>
        </p:txBody>
      </p:sp>
      <p:sp>
        <p:nvSpPr>
          <p:cNvPr id="51" name="Pijl: punthaak 50">
            <a:extLst>
              <a:ext uri="{FF2B5EF4-FFF2-40B4-BE49-F238E27FC236}">
                <a16:creationId xmlns:a16="http://schemas.microsoft.com/office/drawing/2014/main" id="{CCDB8087-D4BF-4490-9630-CBDFE9C8AC66}"/>
              </a:ext>
            </a:extLst>
          </p:cNvPr>
          <p:cNvSpPr/>
          <p:nvPr/>
        </p:nvSpPr>
        <p:spPr>
          <a:xfrm>
            <a:off x="9978471" y="5609220"/>
            <a:ext cx="831273" cy="484909"/>
          </a:xfrm>
          <a:prstGeom prst="chevron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>
                <a:solidFill>
                  <a:schemeClr val="tx1"/>
                </a:solidFill>
                <a:cs typeface="Calibri"/>
              </a:rPr>
              <a:t>5A</a:t>
            </a:r>
          </a:p>
        </p:txBody>
      </p:sp>
      <p:sp>
        <p:nvSpPr>
          <p:cNvPr id="52" name="Pijl: punthaak 51">
            <a:extLst>
              <a:ext uri="{FF2B5EF4-FFF2-40B4-BE49-F238E27FC236}">
                <a16:creationId xmlns:a16="http://schemas.microsoft.com/office/drawing/2014/main" id="{E356F1D9-43E2-488F-BFE9-61793C0C2B7E}"/>
              </a:ext>
            </a:extLst>
          </p:cNvPr>
          <p:cNvSpPr/>
          <p:nvPr/>
        </p:nvSpPr>
        <p:spPr>
          <a:xfrm>
            <a:off x="10671197" y="5609219"/>
            <a:ext cx="831273" cy="484909"/>
          </a:xfrm>
          <a:prstGeom prst="chevron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>
                <a:solidFill>
                  <a:schemeClr val="tx1"/>
                </a:solidFill>
                <a:cs typeface="Calibri"/>
              </a:rPr>
              <a:t>5B</a:t>
            </a:r>
          </a:p>
        </p:txBody>
      </p:sp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FCEBA759-093A-4582-8DFB-5EC6C7F49947}"/>
              </a:ext>
            </a:extLst>
          </p:cNvPr>
          <p:cNvCxnSpPr/>
          <p:nvPr/>
        </p:nvCxnSpPr>
        <p:spPr>
          <a:xfrm flipV="1">
            <a:off x="2776653" y="3393687"/>
            <a:ext cx="96644" cy="674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A9EDAF49-4F0D-4D3B-8994-70D10673F94C}"/>
              </a:ext>
            </a:extLst>
          </p:cNvPr>
          <p:cNvCxnSpPr>
            <a:cxnSpLocks/>
          </p:cNvCxnSpPr>
          <p:nvPr/>
        </p:nvCxnSpPr>
        <p:spPr>
          <a:xfrm>
            <a:off x="4690945" y="2256263"/>
            <a:ext cx="3717" cy="43118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kstvak 52">
            <a:extLst>
              <a:ext uri="{FF2B5EF4-FFF2-40B4-BE49-F238E27FC236}">
                <a16:creationId xmlns:a16="http://schemas.microsoft.com/office/drawing/2014/main" id="{B06B02FC-E535-4495-A069-FEBD0D833198}"/>
              </a:ext>
            </a:extLst>
          </p:cNvPr>
          <p:cNvSpPr txBox="1"/>
          <p:nvPr/>
        </p:nvSpPr>
        <p:spPr>
          <a:xfrm>
            <a:off x="9222161" y="2392673"/>
            <a:ext cx="101138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100">
                <a:solidFill>
                  <a:srgbClr val="FF0000"/>
                </a:solidFill>
                <a:cs typeface="Calibri"/>
              </a:rPr>
              <a:t>26/04 - 28/05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E4171714-6242-4AAA-A3A4-48A9B5E395C0}"/>
              </a:ext>
            </a:extLst>
          </p:cNvPr>
          <p:cNvSpPr txBox="1"/>
          <p:nvPr/>
        </p:nvSpPr>
        <p:spPr>
          <a:xfrm>
            <a:off x="9343284" y="2533649"/>
            <a:ext cx="89015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100"/>
              <a:t>W9-W13</a:t>
            </a:r>
            <a:endParaRPr lang="nl-NL" sz="1100">
              <a:cs typeface="Calibri"/>
            </a:endParaRPr>
          </a:p>
        </p:txBody>
      </p:sp>
      <p:sp>
        <p:nvSpPr>
          <p:cNvPr id="55" name="Pijl: punthaak 54">
            <a:extLst>
              <a:ext uri="{FF2B5EF4-FFF2-40B4-BE49-F238E27FC236}">
                <a16:creationId xmlns:a16="http://schemas.microsoft.com/office/drawing/2014/main" id="{7BDF5EB5-AB03-43FF-87FA-0F01B4873FD5}"/>
              </a:ext>
            </a:extLst>
          </p:cNvPr>
          <p:cNvSpPr/>
          <p:nvPr/>
        </p:nvSpPr>
        <p:spPr>
          <a:xfrm>
            <a:off x="8882779" y="2835355"/>
            <a:ext cx="1307522" cy="484909"/>
          </a:xfrm>
          <a:prstGeom prst="chevron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>
                <a:solidFill>
                  <a:schemeClr val="tx1"/>
                </a:solidFill>
                <a:cs typeface="Calibri"/>
              </a:rPr>
              <a:t>Fase 4</a:t>
            </a: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0A41E39F-E898-43B3-88E6-71B5A2280571}"/>
              </a:ext>
            </a:extLst>
          </p:cNvPr>
          <p:cNvSpPr txBox="1"/>
          <p:nvPr/>
        </p:nvSpPr>
        <p:spPr>
          <a:xfrm>
            <a:off x="7974761" y="1324234"/>
            <a:ext cx="421521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cs typeface="Calibri"/>
              </a:rPr>
              <a:t>Realisatie fase Software (POC) (5weken)</a:t>
            </a:r>
            <a:endParaRPr lang="nl-NL" dirty="0"/>
          </a:p>
          <a:p>
            <a:r>
              <a:rPr lang="nl-NL" dirty="0">
                <a:cs typeface="Calibri"/>
              </a:rPr>
              <a:t>5A: Applicatie maken (4weken)</a:t>
            </a:r>
          </a:p>
          <a:p>
            <a:r>
              <a:rPr lang="nl-NL" dirty="0">
                <a:ea typeface="+mn-lt"/>
                <a:cs typeface="+mn-lt"/>
              </a:rPr>
              <a:t>5B: Applicatie testen en beveiligen (1week)</a:t>
            </a:r>
          </a:p>
          <a:p>
            <a:endParaRPr lang="nl-NL">
              <a:cs typeface="Calibri"/>
            </a:endParaRPr>
          </a:p>
        </p:txBody>
      </p:sp>
      <p:cxnSp>
        <p:nvCxnSpPr>
          <p:cNvPr id="61" name="Rechte verbindingslijn met pijl 60">
            <a:extLst>
              <a:ext uri="{FF2B5EF4-FFF2-40B4-BE49-F238E27FC236}">
                <a16:creationId xmlns:a16="http://schemas.microsoft.com/office/drawing/2014/main" id="{A95A109F-7328-4CE6-BAE0-A0D36B46D5FC}"/>
              </a:ext>
            </a:extLst>
          </p:cNvPr>
          <p:cNvCxnSpPr>
            <a:cxnSpLocks/>
          </p:cNvCxnSpPr>
          <p:nvPr/>
        </p:nvCxnSpPr>
        <p:spPr>
          <a:xfrm flipV="1">
            <a:off x="6818969" y="3421565"/>
            <a:ext cx="59474" cy="27506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met pijl 61">
            <a:extLst>
              <a:ext uri="{FF2B5EF4-FFF2-40B4-BE49-F238E27FC236}">
                <a16:creationId xmlns:a16="http://schemas.microsoft.com/office/drawing/2014/main" id="{2884A98D-DBEF-4501-A5DD-1167B620191B}"/>
              </a:ext>
            </a:extLst>
          </p:cNvPr>
          <p:cNvCxnSpPr>
            <a:cxnSpLocks/>
          </p:cNvCxnSpPr>
          <p:nvPr/>
        </p:nvCxnSpPr>
        <p:spPr>
          <a:xfrm>
            <a:off x="9039921" y="2312019"/>
            <a:ext cx="3717" cy="4311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34C51DB-D6BC-46DE-A088-407A604BE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0310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820075-BFFD-4798-AD8B-29957A81A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468" y="-201729"/>
            <a:ext cx="10515600" cy="1325563"/>
          </a:xfrm>
        </p:spPr>
        <p:txBody>
          <a:bodyPr/>
          <a:lstStyle/>
          <a:p>
            <a:r>
              <a:rPr lang="nl-NL">
                <a:cs typeface="Calibri Light"/>
              </a:rPr>
              <a:t>Bestaande oplossingen</a:t>
            </a:r>
          </a:p>
        </p:txBody>
      </p:sp>
      <p:pic>
        <p:nvPicPr>
          <p:cNvPr id="4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5B4E2682-B24A-43A9-BA55-908867109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3319" y="802239"/>
            <a:ext cx="1697774" cy="1437346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F5A923D-46B7-4E97-A9DA-98BD22156069}"/>
              </a:ext>
            </a:extLst>
          </p:cNvPr>
          <p:cNvSpPr txBox="1"/>
          <p:nvPr/>
        </p:nvSpPr>
        <p:spPr>
          <a:xfrm>
            <a:off x="394009" y="2280424"/>
            <a:ext cx="3626002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dirty="0">
                <a:ea typeface="+mn-lt"/>
                <a:cs typeface="+mn-lt"/>
              </a:rPr>
              <a:t>Copenhagen </a:t>
            </a:r>
            <a:r>
              <a:rPr lang="nl-NL" dirty="0" err="1">
                <a:ea typeface="+mn-lt"/>
                <a:cs typeface="+mn-lt"/>
              </a:rPr>
              <a:t>trackers</a:t>
            </a:r>
            <a:endParaRPr lang="nl-NL" dirty="0" err="1">
              <a:cs typeface="Calibri"/>
            </a:endParaRPr>
          </a:p>
          <a:p>
            <a:r>
              <a:rPr lang="nl-NL" dirty="0">
                <a:cs typeface="Calibri"/>
              </a:rPr>
              <a:t>Voordelen:</a:t>
            </a:r>
            <a:endParaRPr lang="nl-NL" dirty="0"/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Geen abonnement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Levensduur batterij 4-10 jaar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Makkelijke activering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Verschillende modes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Waterdicht, stofdicht en slagvast</a:t>
            </a:r>
          </a:p>
          <a:p>
            <a:pPr marL="285750" indent="-285750">
              <a:buFont typeface="Arial"/>
              <a:buChar char="•"/>
            </a:pPr>
            <a:endParaRPr lang="nl-NL">
              <a:cs typeface="Calibri"/>
            </a:endParaRPr>
          </a:p>
          <a:p>
            <a:r>
              <a:rPr lang="nl-NL" dirty="0">
                <a:cs typeface="Calibri"/>
              </a:rPr>
              <a:t>Nadelen: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Niet </a:t>
            </a:r>
            <a:r>
              <a:rPr lang="nl-NL" dirty="0" err="1">
                <a:cs typeface="Calibri"/>
              </a:rPr>
              <a:t>uitbreidbaar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Niet </a:t>
            </a:r>
            <a:r>
              <a:rPr lang="nl-NL" dirty="0" err="1">
                <a:cs typeface="Calibri"/>
              </a:rPr>
              <a:t>heroplaadbaar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Hoge kosten</a:t>
            </a:r>
          </a:p>
          <a:p>
            <a:endParaRPr lang="nl-NL">
              <a:cs typeface="Calibri"/>
            </a:endParaRPr>
          </a:p>
          <a:p>
            <a:pPr algn="ctr"/>
            <a:r>
              <a:rPr lang="nl-NL" dirty="0">
                <a:cs typeface="Calibri"/>
              </a:rPr>
              <a:t>135,00€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C727C7B-1972-4995-8722-23539655391C}"/>
              </a:ext>
            </a:extLst>
          </p:cNvPr>
          <p:cNvSpPr txBox="1"/>
          <p:nvPr/>
        </p:nvSpPr>
        <p:spPr>
          <a:xfrm>
            <a:off x="8571570" y="2280424"/>
            <a:ext cx="3319344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dirty="0">
                <a:cs typeface="Calibri"/>
              </a:rPr>
              <a:t>Apple </a:t>
            </a:r>
            <a:r>
              <a:rPr lang="nl-NL" dirty="0" err="1">
                <a:cs typeface="Calibri"/>
              </a:rPr>
              <a:t>Airtag</a:t>
            </a:r>
            <a:endParaRPr lang="nl-NL">
              <a:cs typeface="Calibri"/>
            </a:endParaRPr>
          </a:p>
          <a:p>
            <a:r>
              <a:rPr lang="nl-NL" dirty="0">
                <a:cs typeface="Calibri"/>
              </a:rPr>
              <a:t>Voordelen:</a:t>
            </a:r>
            <a:endParaRPr lang="nl-NL" dirty="0"/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Klein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Goedkoop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Nauwkeurig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Lange levensduur (1jaar)</a:t>
            </a:r>
          </a:p>
          <a:p>
            <a:pPr marL="285750" indent="-285750">
              <a:buFont typeface="Arial"/>
              <a:buChar char="•"/>
            </a:pPr>
            <a:endParaRPr lang="nl-NL">
              <a:cs typeface="Calibri"/>
            </a:endParaRPr>
          </a:p>
          <a:p>
            <a:r>
              <a:rPr lang="nl-NL" dirty="0">
                <a:cs typeface="Calibri"/>
              </a:rPr>
              <a:t>Nadelen: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Gebruikt Bluetooth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Andere Apple gebruikers nodig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Niet </a:t>
            </a:r>
            <a:r>
              <a:rPr lang="nl-NL" dirty="0" err="1">
                <a:cs typeface="Calibri"/>
              </a:rPr>
              <a:t>uitbreidbaar</a:t>
            </a:r>
            <a:endParaRPr lang="nl-NL" dirty="0" err="1"/>
          </a:p>
          <a:p>
            <a:pPr marL="285750" indent="-285750">
              <a:buFont typeface="Arial"/>
              <a:buChar char="•"/>
            </a:pPr>
            <a:endParaRPr lang="nl-NL">
              <a:cs typeface="Calibri"/>
            </a:endParaRPr>
          </a:p>
          <a:p>
            <a:pPr algn="ctr"/>
            <a:r>
              <a:rPr lang="nl-NL" dirty="0">
                <a:cs typeface="Calibri"/>
              </a:rPr>
              <a:t>35,00€</a:t>
            </a:r>
          </a:p>
        </p:txBody>
      </p:sp>
      <p:pic>
        <p:nvPicPr>
          <p:cNvPr id="11" name="Afbeelding 11" descr="Afbeelding met persoon, hand&#10;&#10;Automatisch gegenereerde beschrijving">
            <a:extLst>
              <a:ext uri="{FF2B5EF4-FFF2-40B4-BE49-F238E27FC236}">
                <a16:creationId xmlns:a16="http://schemas.microsoft.com/office/drawing/2014/main" id="{7AB6C837-A070-4317-A0C2-2B56449B4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717" y="982148"/>
            <a:ext cx="1563031" cy="1213801"/>
          </a:xfrm>
          <a:prstGeom prst="rect">
            <a:avLst/>
          </a:prstGeom>
        </p:spPr>
      </p:pic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5CE70392-5919-492E-B001-9B76484BCA45}"/>
              </a:ext>
            </a:extLst>
          </p:cNvPr>
          <p:cNvCxnSpPr/>
          <p:nvPr/>
        </p:nvCxnSpPr>
        <p:spPr>
          <a:xfrm flipH="1">
            <a:off x="4099699" y="1618553"/>
            <a:ext cx="9293" cy="419099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7CFB63C3-4E88-4E43-8E93-FB3DCDD5933E}"/>
              </a:ext>
            </a:extLst>
          </p:cNvPr>
          <p:cNvCxnSpPr>
            <a:cxnSpLocks/>
          </p:cNvCxnSpPr>
          <p:nvPr/>
        </p:nvCxnSpPr>
        <p:spPr>
          <a:xfrm flipH="1">
            <a:off x="8392918" y="1618553"/>
            <a:ext cx="9293" cy="419099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4" descr="Afbeelding met tekst, monitor, elektronica&#10;&#10;Automatisch gegenereerde beschrijving">
            <a:extLst>
              <a:ext uri="{FF2B5EF4-FFF2-40B4-BE49-F238E27FC236}">
                <a16:creationId xmlns:a16="http://schemas.microsoft.com/office/drawing/2014/main" id="{99731C7A-B2CA-4478-826B-8426D8BC5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254" y="769548"/>
            <a:ext cx="2120591" cy="1629708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A14CE0A9-355C-4B4F-868A-80681D12DB75}"/>
              </a:ext>
            </a:extLst>
          </p:cNvPr>
          <p:cNvSpPr txBox="1"/>
          <p:nvPr/>
        </p:nvSpPr>
        <p:spPr>
          <a:xfrm>
            <a:off x="4575716" y="2280424"/>
            <a:ext cx="3672465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dirty="0" err="1">
                <a:cs typeface="Calibri"/>
              </a:rPr>
              <a:t>Nedsoft</a:t>
            </a:r>
            <a:r>
              <a:rPr lang="nl-NL" dirty="0">
                <a:cs typeface="Calibri"/>
              </a:rPr>
              <a:t> </a:t>
            </a:r>
            <a:r>
              <a:rPr lang="nl-NL" dirty="0" err="1">
                <a:cs typeface="Calibri"/>
              </a:rPr>
              <a:t>Loca</a:t>
            </a:r>
          </a:p>
          <a:p>
            <a:r>
              <a:rPr lang="nl-NL" dirty="0">
                <a:cs typeface="Calibri"/>
              </a:rPr>
              <a:t>Voordelen:</a:t>
            </a:r>
            <a:endParaRPr lang="nl-NL" dirty="0"/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Geen abonnement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Geen simkaart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waterdicht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Trackt over heel Europa</a:t>
            </a:r>
          </a:p>
          <a:p>
            <a:pPr marL="285750" indent="-285750">
              <a:buFont typeface="Arial"/>
              <a:buChar char="•"/>
            </a:pPr>
            <a:endParaRPr lang="nl-NL">
              <a:cs typeface="Calibri"/>
            </a:endParaRPr>
          </a:p>
          <a:p>
            <a:r>
              <a:rPr lang="nl-NL" dirty="0">
                <a:cs typeface="Calibri"/>
              </a:rPr>
              <a:t>Nadelen: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Niet </a:t>
            </a:r>
            <a:r>
              <a:rPr lang="nl-NL" dirty="0" err="1">
                <a:cs typeface="Calibri"/>
              </a:rPr>
              <a:t>heroplaadbaar</a:t>
            </a:r>
            <a:r>
              <a:rPr lang="nl-NL" dirty="0">
                <a:cs typeface="Calibri"/>
              </a:rPr>
              <a:t> (max 3jaar)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Weinig data (24 m/dag = 44dagen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Niet </a:t>
            </a:r>
            <a:r>
              <a:rPr lang="nl-NL" dirty="0" err="1">
                <a:cs typeface="Calibri"/>
              </a:rPr>
              <a:t>uitbreidbaar</a:t>
            </a:r>
            <a:endParaRPr lang="nl-NL" dirty="0" err="1"/>
          </a:p>
          <a:p>
            <a:pPr marL="285750" indent="-285750">
              <a:buFont typeface="Arial"/>
              <a:buChar char="•"/>
            </a:pPr>
            <a:endParaRPr lang="nl-NL">
              <a:cs typeface="Calibri"/>
            </a:endParaRPr>
          </a:p>
          <a:p>
            <a:pPr algn="ctr"/>
            <a:endParaRPr lang="nl-NL">
              <a:cs typeface="Calibri"/>
            </a:endParaRPr>
          </a:p>
          <a:p>
            <a:pPr algn="ctr"/>
            <a:r>
              <a:rPr lang="nl-NL" dirty="0">
                <a:cs typeface="Calibri"/>
              </a:rPr>
              <a:t>115,00€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F0E34A9-A988-4CE8-94A0-B1B42F18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6260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10">
            <a:extLst>
              <a:ext uri="{FF2B5EF4-FFF2-40B4-BE49-F238E27FC236}">
                <a16:creationId xmlns:a16="http://schemas.microsoft.com/office/drawing/2014/main" id="{9CD96BE3-00C7-4F1A-A7B6-A14E32C82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8726" y="1974308"/>
            <a:ext cx="9166208" cy="4332753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49D00A-2E0D-4CF4-99F9-940F9F52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Calibri Light"/>
              </a:rPr>
              <a:t>Product Decompositie Structuur</a:t>
            </a:r>
            <a:endParaRPr lang="nl-NL"/>
          </a:p>
        </p:txBody>
      </p:sp>
      <p:pic>
        <p:nvPicPr>
          <p:cNvPr id="10" name="Afbeelding 10">
            <a:extLst>
              <a:ext uri="{FF2B5EF4-FFF2-40B4-BE49-F238E27FC236}">
                <a16:creationId xmlns:a16="http://schemas.microsoft.com/office/drawing/2014/main" id="{77723799-37C5-48D2-897B-9EEAD4E03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586074"/>
            <a:ext cx="1934737" cy="1676560"/>
          </a:xfrm>
          <a:prstGeom prst="rect">
            <a:avLst/>
          </a:prstGeom>
        </p:spPr>
      </p:pic>
      <p:pic>
        <p:nvPicPr>
          <p:cNvPr id="15" name="Afbeelding 15" descr="Afbeelding met elektronica, circuit&#10;&#10;Automatisch gegenereerde beschrijving">
            <a:extLst>
              <a:ext uri="{FF2B5EF4-FFF2-40B4-BE49-F238E27FC236}">
                <a16:creationId xmlns:a16="http://schemas.microsoft.com/office/drawing/2014/main" id="{FEF403C1-4C95-4D90-9E45-0D77F70AE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07" y="4298030"/>
            <a:ext cx="2176347" cy="1217014"/>
          </a:xfrm>
          <a:prstGeom prst="rect">
            <a:avLst/>
          </a:prstGeom>
        </p:spPr>
      </p:pic>
      <p:pic>
        <p:nvPicPr>
          <p:cNvPr id="16" name="Afbeelding 16">
            <a:extLst>
              <a:ext uri="{FF2B5EF4-FFF2-40B4-BE49-F238E27FC236}">
                <a16:creationId xmlns:a16="http://schemas.microsoft.com/office/drawing/2014/main" id="{8F576D3E-2537-4220-B95F-0A88D0260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78" y="5507401"/>
            <a:ext cx="2427249" cy="1177198"/>
          </a:xfrm>
          <a:prstGeom prst="rect">
            <a:avLst/>
          </a:prstGeom>
        </p:spPr>
      </p:pic>
      <p:pic>
        <p:nvPicPr>
          <p:cNvPr id="18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3DC10CCB-8B0B-4166-B45D-AFAC4755A1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46"/>
          <a:stretch/>
        </p:blipFill>
        <p:spPr>
          <a:xfrm>
            <a:off x="10601613" y="1720706"/>
            <a:ext cx="1518202" cy="833667"/>
          </a:xfrm>
          <a:prstGeom prst="rect">
            <a:avLst/>
          </a:prstGeom>
        </p:spPr>
      </p:pic>
      <p:pic>
        <p:nvPicPr>
          <p:cNvPr id="20" name="Afbeelding 20">
            <a:extLst>
              <a:ext uri="{FF2B5EF4-FFF2-40B4-BE49-F238E27FC236}">
                <a16:creationId xmlns:a16="http://schemas.microsoft.com/office/drawing/2014/main" id="{7E68F701-A89D-4C84-8389-811D59663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307552" y="1847070"/>
            <a:ext cx="797312" cy="942909"/>
          </a:xfrm>
          <a:prstGeom prst="rect">
            <a:avLst/>
          </a:prstGeom>
        </p:spPr>
      </p:pic>
      <p:pic>
        <p:nvPicPr>
          <p:cNvPr id="21" name="Afbeelding 21">
            <a:extLst>
              <a:ext uri="{FF2B5EF4-FFF2-40B4-BE49-F238E27FC236}">
                <a16:creationId xmlns:a16="http://schemas.microsoft.com/office/drawing/2014/main" id="{C9777978-97EB-43E7-B5FF-463A27D835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7546" y="1677011"/>
            <a:ext cx="959005" cy="920613"/>
          </a:xfrm>
          <a:prstGeom prst="rect">
            <a:avLst/>
          </a:prstGeom>
        </p:spPr>
      </p:pic>
      <p:pic>
        <p:nvPicPr>
          <p:cNvPr id="8" name="Afbeelding 8">
            <a:extLst>
              <a:ext uri="{FF2B5EF4-FFF2-40B4-BE49-F238E27FC236}">
                <a16:creationId xmlns:a16="http://schemas.microsoft.com/office/drawing/2014/main" id="{1748379A-E59B-4FCF-89E5-90A7836F87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9398" y="2145447"/>
            <a:ext cx="597056" cy="597056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68C3969-AC82-4028-952B-18B77F382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42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B4D578A-F2C4-4EA9-A811-B48E66D63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9525DB-178C-4F70-A6A5-9C3653DB1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5" y="187556"/>
            <a:ext cx="9707911" cy="7398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/>
              <a:t>WRM's</a:t>
            </a:r>
            <a:endParaRPr lang="en-US" sz="3600" dirty="0">
              <a:cs typeface="Calibri Light"/>
            </a:endParaRPr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7F3AF533-20BA-4F74-B74B-663AABAF7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695" y="1024650"/>
            <a:ext cx="1138518" cy="367016"/>
          </a:xfrm>
          <a:prstGeom prst="rect">
            <a:avLst/>
          </a:prstGeom>
        </p:spPr>
      </p:pic>
      <p:pic>
        <p:nvPicPr>
          <p:cNvPr id="3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D0AF88AE-765C-4012-9AE8-976CDEC88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59" y="1719266"/>
            <a:ext cx="4961527" cy="151075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783A0A1-36BA-4CB7-85B6-7C575D96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13</a:t>
            </a:fld>
            <a:endParaRPr lang="nl-NL"/>
          </a:p>
        </p:txBody>
      </p:sp>
      <p:pic>
        <p:nvPicPr>
          <p:cNvPr id="6" name="Afbeelding 5" descr="Afbeelding met tafel&#10;&#10;Automatisch gegenereerde beschrijving">
            <a:extLst>
              <a:ext uri="{FF2B5EF4-FFF2-40B4-BE49-F238E27FC236}">
                <a16:creationId xmlns:a16="http://schemas.microsoft.com/office/drawing/2014/main" id="{0ADEC4FE-723A-4A89-992F-5095E67AA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25" y="4968333"/>
            <a:ext cx="5874832" cy="1350661"/>
          </a:xfrm>
          <a:prstGeom prst="rect">
            <a:avLst/>
          </a:prstGeom>
        </p:spPr>
      </p:pic>
      <p:pic>
        <p:nvPicPr>
          <p:cNvPr id="8" name="Afbeelding 5" descr="Afbeelding met elektronica, circuit&#10;&#10;Automatisch gegenereerde beschrijving">
            <a:extLst>
              <a:ext uri="{FF2B5EF4-FFF2-40B4-BE49-F238E27FC236}">
                <a16:creationId xmlns:a16="http://schemas.microsoft.com/office/drawing/2014/main" id="{A058424E-417E-4FF3-A9B3-B3B1DAFBF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116" y="3826686"/>
            <a:ext cx="1866765" cy="1052079"/>
          </a:xfrm>
          <a:prstGeom prst="rect">
            <a:avLst/>
          </a:prstGeom>
        </p:spPr>
      </p:pic>
      <p:pic>
        <p:nvPicPr>
          <p:cNvPr id="10" name="Afbeelding 8" descr="Afbeelding met tekst, elektronica&#10;&#10;Automatisch gegenereerde beschrijving">
            <a:extLst>
              <a:ext uri="{FF2B5EF4-FFF2-40B4-BE49-F238E27FC236}">
                <a16:creationId xmlns:a16="http://schemas.microsoft.com/office/drawing/2014/main" id="{62BAF897-2DC9-471F-907E-3E1A9414D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1375" y="331052"/>
            <a:ext cx="1470103" cy="1391580"/>
          </a:xfrm>
          <a:prstGeom prst="rect">
            <a:avLst/>
          </a:prstGeom>
        </p:spPr>
      </p:pic>
      <p:pic>
        <p:nvPicPr>
          <p:cNvPr id="12" name="Afbeelding 4" descr="Afbeelding met tafel&#10;&#10;Automatisch gegenereerde beschrijving">
            <a:extLst>
              <a:ext uri="{FF2B5EF4-FFF2-40B4-BE49-F238E27FC236}">
                <a16:creationId xmlns:a16="http://schemas.microsoft.com/office/drawing/2014/main" id="{9710F5E0-B8F8-46F8-BD17-9F050C06D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4987" y="1755357"/>
            <a:ext cx="6562492" cy="1442289"/>
          </a:xfrm>
          <a:prstGeom prst="rect">
            <a:avLst/>
          </a:prstGeom>
        </p:spPr>
      </p:pic>
      <p:pic>
        <p:nvPicPr>
          <p:cNvPr id="18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88510D76-55A3-44D2-A7DE-5EE1304C41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2412" y="3389854"/>
            <a:ext cx="763395" cy="1425731"/>
          </a:xfrm>
          <a:prstGeom prst="rect">
            <a:avLst/>
          </a:prstGeom>
        </p:spPr>
      </p:pic>
      <p:pic>
        <p:nvPicPr>
          <p:cNvPr id="20" name="Afbeelding 6" descr="Afbeelding met elektronica, camera, adapter&#10;&#10;Automatisch gegenereerde beschrijving">
            <a:extLst>
              <a:ext uri="{FF2B5EF4-FFF2-40B4-BE49-F238E27FC236}">
                <a16:creationId xmlns:a16="http://schemas.microsoft.com/office/drawing/2014/main" id="{69CABB87-4DF4-4CBA-8F7E-2C3F271474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7931" y="3264750"/>
            <a:ext cx="823798" cy="1666645"/>
          </a:xfrm>
          <a:prstGeom prst="rect">
            <a:avLst/>
          </a:prstGeom>
        </p:spPr>
      </p:pic>
      <p:pic>
        <p:nvPicPr>
          <p:cNvPr id="22" name="Afbeelding 4" descr="Afbeelding met tafel&#10;&#10;Automatisch gegenereerde beschrijving">
            <a:extLst>
              <a:ext uri="{FF2B5EF4-FFF2-40B4-BE49-F238E27FC236}">
                <a16:creationId xmlns:a16="http://schemas.microsoft.com/office/drawing/2014/main" id="{E3E7D53A-3613-491C-B9E4-EAA0D3C60E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1497" y="4875639"/>
            <a:ext cx="3886199" cy="144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43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AABE3-7906-47C3-A548-74A0CB0B3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Schermontwerpen</a:t>
            </a:r>
            <a:endParaRPr lang="nl-NL" dirty="0"/>
          </a:p>
        </p:txBody>
      </p:sp>
      <p:pic>
        <p:nvPicPr>
          <p:cNvPr id="4" name="Afbeelding 4" descr="Afbeelding met tekst, groen, schermafbeelding, buiten&#10;&#10;Automatisch gegenereerde beschrijving">
            <a:extLst>
              <a:ext uri="{FF2B5EF4-FFF2-40B4-BE49-F238E27FC236}">
                <a16:creationId xmlns:a16="http://schemas.microsoft.com/office/drawing/2014/main" id="{003ACB7D-762B-4F74-A901-01B7058E4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39" y="1449304"/>
            <a:ext cx="5177883" cy="2314586"/>
          </a:xfrm>
          <a:prstGeom prst="rect">
            <a:avLst/>
          </a:prstGeom>
        </p:spPr>
      </p:pic>
      <p:pic>
        <p:nvPicPr>
          <p:cNvPr id="5" name="Afbeelding 5" descr="Afbeelding met tekst, schermafbeelding, groen&#10;&#10;Automatisch gegenereerde beschrijving">
            <a:extLst>
              <a:ext uri="{FF2B5EF4-FFF2-40B4-BE49-F238E27FC236}">
                <a16:creationId xmlns:a16="http://schemas.microsoft.com/office/drawing/2014/main" id="{2BB3A952-EDBE-410C-ACBD-1368E8828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39" y="3955605"/>
            <a:ext cx="5261517" cy="2320032"/>
          </a:xfrm>
          <a:prstGeom prst="rect">
            <a:avLst/>
          </a:prstGeom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EB408502-1633-4E3B-A648-852176287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912" y="1448782"/>
            <a:ext cx="4164980" cy="239926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CEDF5D1-FED3-4725-BAA3-5C686C68AE3D}"/>
              </a:ext>
            </a:extLst>
          </p:cNvPr>
          <p:cNvSpPr txBox="1"/>
          <p:nvPr/>
        </p:nvSpPr>
        <p:spPr>
          <a:xfrm>
            <a:off x="7577254" y="4603595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5"/>
              </a:rPr>
              <a:t>https://www.youtube.com/watch?v=6emI1FdTOts</a:t>
            </a:r>
            <a:endParaRPr lang="nl-NL"/>
          </a:p>
          <a:p>
            <a:endParaRPr lang="en-US">
              <a:cs typeface="Calibri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AB5DCFA-9946-4EA6-8EA4-ACC310A7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9986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0">
            <a:extLst>
              <a:ext uri="{FF2B5EF4-FFF2-40B4-BE49-F238E27FC236}">
                <a16:creationId xmlns:a16="http://schemas.microsoft.com/office/drawing/2014/main" id="{233C1FFE-F601-4FAD-AE73-CD59EA502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332123-1292-41D7-A81E-ECE5B6CA0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3733" y="616703"/>
            <a:ext cx="3931924" cy="33463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Proof of concept</a:t>
            </a:r>
          </a:p>
        </p:txBody>
      </p:sp>
      <p:grpSp>
        <p:nvGrpSpPr>
          <p:cNvPr id="29" name="Group 12">
            <a:extLst>
              <a:ext uri="{FF2B5EF4-FFF2-40B4-BE49-F238E27FC236}">
                <a16:creationId xmlns:a16="http://schemas.microsoft.com/office/drawing/2014/main" id="{22983B4D-AA9E-4FCA-A321-B87362793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2446384" cy="5777808"/>
          </a:xfrm>
        </p:grpSpPr>
        <p:cxnSp>
          <p:nvCxnSpPr>
            <p:cNvPr id="31" name="Straight Connector 1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2432161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2446384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1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5" y="679731"/>
            <a:ext cx="6875958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 descr="Afbeelding met vloer, binnen&#10;&#10;Automatisch gegenereerde beschrijving">
            <a:extLst>
              <a:ext uri="{FF2B5EF4-FFF2-40B4-BE49-F238E27FC236}">
                <a16:creationId xmlns:a16="http://schemas.microsoft.com/office/drawing/2014/main" id="{7D88DB68-6ED8-470B-84D5-2F7023116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7" r="-2" b="22317"/>
          <a:stretch/>
        </p:blipFill>
        <p:spPr>
          <a:xfrm rot="-5400000">
            <a:off x="880196" y="931697"/>
            <a:ext cx="3217257" cy="3117933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88A41827-F81E-4165-88BA-9056959374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6" r="8911" b="-3"/>
          <a:stretch/>
        </p:blipFill>
        <p:spPr>
          <a:xfrm rot="16200000">
            <a:off x="4812722" y="270813"/>
            <a:ext cx="1895655" cy="3118104"/>
          </a:xfrm>
          <a:prstGeom prst="rect">
            <a:avLst/>
          </a:prstGeom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4C759546-1317-46DC-9097-4A4434ADB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9" r="14640" b="3"/>
          <a:stretch/>
        </p:blipFill>
        <p:spPr>
          <a:xfrm>
            <a:off x="929858" y="4250530"/>
            <a:ext cx="3117933" cy="1892808"/>
          </a:xfrm>
          <a:prstGeom prst="rect">
            <a:avLst/>
          </a:prstGeom>
        </p:spPr>
      </p:pic>
      <p:pic>
        <p:nvPicPr>
          <p:cNvPr id="5" name="Afbeelding 5" descr="Afbeelding met binnen, venster&#10;&#10;Automatisch gegenereerde beschrijving">
            <a:extLst>
              <a:ext uri="{FF2B5EF4-FFF2-40B4-BE49-F238E27FC236}">
                <a16:creationId xmlns:a16="http://schemas.microsoft.com/office/drawing/2014/main" id="{220E0404-BFC9-4087-A8E0-ABB7605875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37" r="6873" b="-2"/>
          <a:stretch/>
        </p:blipFill>
        <p:spPr>
          <a:xfrm>
            <a:off x="4201498" y="2926078"/>
            <a:ext cx="3118104" cy="3217258"/>
          </a:xfrm>
          <a:prstGeom prst="rect">
            <a:avLst/>
          </a:prstGeom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1355262-27CA-4A42-A6B9-06699537C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08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32123-1292-41D7-A81E-ECE5B6CA0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32" y="346540"/>
            <a:ext cx="10515600" cy="1325563"/>
          </a:xfrm>
        </p:spPr>
        <p:txBody>
          <a:bodyPr/>
          <a:lstStyle/>
          <a:p>
            <a:r>
              <a:rPr lang="nl-NL" err="1">
                <a:cs typeface="Calibri Light"/>
              </a:rPr>
              <a:t>Arduino</a:t>
            </a:r>
            <a:r>
              <a:rPr lang="nl-NL">
                <a:cs typeface="Calibri Light"/>
              </a:rPr>
              <a:t> code</a:t>
            </a:r>
            <a:endParaRPr lang="nl-NL"/>
          </a:p>
        </p:txBody>
      </p:sp>
      <p:pic>
        <p:nvPicPr>
          <p:cNvPr id="3" name="Afbeelding 3" descr="Afbeelding met elektronica, circuit&#10;&#10;Automatisch gegenereerde beschrijving">
            <a:extLst>
              <a:ext uri="{FF2B5EF4-FFF2-40B4-BE49-F238E27FC236}">
                <a16:creationId xmlns:a16="http://schemas.microsoft.com/office/drawing/2014/main" id="{700DD67B-88D3-4F41-804C-E6C6A91B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18" y="2987762"/>
            <a:ext cx="2743200" cy="1532965"/>
          </a:xfrm>
          <a:prstGeom prst="rect">
            <a:avLst/>
          </a:prstGeom>
        </p:spPr>
      </p:pic>
      <p:pic>
        <p:nvPicPr>
          <p:cNvPr id="10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09644FBC-A129-4A32-9949-0BC6FE342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5899" y="942820"/>
            <a:ext cx="7620324" cy="5327069"/>
          </a:xfrm>
        </p:spPr>
      </p:pic>
      <p:sp>
        <p:nvSpPr>
          <p:cNvPr id="13" name="Rechteraccolade 12">
            <a:extLst>
              <a:ext uri="{FF2B5EF4-FFF2-40B4-BE49-F238E27FC236}">
                <a16:creationId xmlns:a16="http://schemas.microsoft.com/office/drawing/2014/main" id="{8D04BD6E-11AA-4BA6-B7BF-A89E476DA12A}"/>
              </a:ext>
            </a:extLst>
          </p:cNvPr>
          <p:cNvSpPr/>
          <p:nvPr/>
        </p:nvSpPr>
        <p:spPr>
          <a:xfrm>
            <a:off x="6517757" y="1445477"/>
            <a:ext cx="566853" cy="8084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eraccolade 13">
            <a:extLst>
              <a:ext uri="{FF2B5EF4-FFF2-40B4-BE49-F238E27FC236}">
                <a16:creationId xmlns:a16="http://schemas.microsoft.com/office/drawing/2014/main" id="{C7E891AB-2EEC-4BC4-BA39-EE52B4B02DC1}"/>
              </a:ext>
            </a:extLst>
          </p:cNvPr>
          <p:cNvSpPr/>
          <p:nvPr/>
        </p:nvSpPr>
        <p:spPr>
          <a:xfrm>
            <a:off x="6517757" y="2346867"/>
            <a:ext cx="492512" cy="18678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eraccolade 16">
            <a:extLst>
              <a:ext uri="{FF2B5EF4-FFF2-40B4-BE49-F238E27FC236}">
                <a16:creationId xmlns:a16="http://schemas.microsoft.com/office/drawing/2014/main" id="{4589D2D2-D99E-46CB-ADAC-117227EC671E}"/>
              </a:ext>
            </a:extLst>
          </p:cNvPr>
          <p:cNvSpPr/>
          <p:nvPr/>
        </p:nvSpPr>
        <p:spPr>
          <a:xfrm>
            <a:off x="6517756" y="4354086"/>
            <a:ext cx="492512" cy="113370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A962A97-EB0E-4B72-A758-674E470518E6}"/>
              </a:ext>
            </a:extLst>
          </p:cNvPr>
          <p:cNvSpPr txBox="1"/>
          <p:nvPr/>
        </p:nvSpPr>
        <p:spPr>
          <a:xfrm>
            <a:off x="7113781" y="1714733"/>
            <a:ext cx="38676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cs typeface="Calibri"/>
              </a:rPr>
              <a:t>Opgevraagde coördinaten GPS module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67A6C4A-3E4D-4193-985D-3FB764C360BB}"/>
              </a:ext>
            </a:extLst>
          </p:cNvPr>
          <p:cNvSpPr txBox="1"/>
          <p:nvPr/>
        </p:nvSpPr>
        <p:spPr>
          <a:xfrm>
            <a:off x="7141659" y="3062171"/>
            <a:ext cx="38676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cs typeface="Calibri"/>
              </a:rPr>
              <a:t>Data opsplitsen voor </a:t>
            </a:r>
            <a:r>
              <a:rPr lang="nl-NL" dirty="0" err="1">
                <a:cs typeface="Calibri"/>
              </a:rPr>
              <a:t>Sigfox</a:t>
            </a:r>
            <a:r>
              <a:rPr lang="nl-NL" dirty="0">
                <a:cs typeface="Calibri"/>
              </a:rPr>
              <a:t> 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829CA690-641E-4716-9844-9B265EB78795}"/>
              </a:ext>
            </a:extLst>
          </p:cNvPr>
          <p:cNvSpPr txBox="1"/>
          <p:nvPr/>
        </p:nvSpPr>
        <p:spPr>
          <a:xfrm>
            <a:off x="7141659" y="4744146"/>
            <a:ext cx="38676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 err="1">
                <a:cs typeface="Calibri"/>
              </a:rPr>
              <a:t>Ack</a:t>
            </a:r>
            <a:r>
              <a:rPr lang="nl-NL" dirty="0">
                <a:cs typeface="Calibri"/>
              </a:rPr>
              <a:t> van </a:t>
            </a:r>
            <a:r>
              <a:rPr lang="nl-NL" dirty="0" err="1">
                <a:cs typeface="Calibri"/>
              </a:rPr>
              <a:t>Sigfox</a:t>
            </a:r>
            <a:r>
              <a:rPr lang="nl-NL" dirty="0">
                <a:cs typeface="Calibri"/>
              </a:rPr>
              <a:t> 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72C8796A-CF2C-4D11-B041-FE599CFD283F}"/>
              </a:ext>
            </a:extLst>
          </p:cNvPr>
          <p:cNvSpPr txBox="1"/>
          <p:nvPr/>
        </p:nvSpPr>
        <p:spPr>
          <a:xfrm>
            <a:off x="7113781" y="4037902"/>
            <a:ext cx="38676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cs typeface="Calibri"/>
              </a:rPr>
              <a:t>Data versturen naar </a:t>
            </a:r>
            <a:r>
              <a:rPr lang="nl-NL" dirty="0" err="1">
                <a:cs typeface="Calibri"/>
              </a:rPr>
              <a:t>Sigfox</a:t>
            </a:r>
            <a:r>
              <a:rPr lang="nl-NL" dirty="0">
                <a:cs typeface="Calibri"/>
              </a:rPr>
              <a:t> 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4982A5B0-DD05-4E50-A8BF-77B1B1DEC6CC}"/>
              </a:ext>
            </a:extLst>
          </p:cNvPr>
          <p:cNvSpPr txBox="1"/>
          <p:nvPr/>
        </p:nvSpPr>
        <p:spPr>
          <a:xfrm>
            <a:off x="7141658" y="5403926"/>
            <a:ext cx="38676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cs typeface="Calibri"/>
              </a:rPr>
              <a:t>Microcontroller gaat in </a:t>
            </a:r>
            <a:r>
              <a:rPr lang="nl-NL" err="1">
                <a:cs typeface="Calibri"/>
              </a:rPr>
              <a:t>deepsleep</a:t>
            </a:r>
            <a:r>
              <a:rPr lang="nl-NL">
                <a:cs typeface="Calibri"/>
              </a:rPr>
              <a:t> 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87328C7-BC6D-4C36-A6A0-C850DFE5A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6053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128E32-8D04-4623-9AB2-D300B1B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371" y="-80924"/>
            <a:ext cx="10515600" cy="1325563"/>
          </a:xfrm>
        </p:spPr>
        <p:txBody>
          <a:bodyPr/>
          <a:lstStyle/>
          <a:p>
            <a:r>
              <a:rPr lang="nl-NL" err="1">
                <a:cs typeface="Calibri Light"/>
              </a:rPr>
              <a:t>Sigfox</a:t>
            </a:r>
            <a:endParaRPr lang="nl-NL" err="1"/>
          </a:p>
        </p:txBody>
      </p:sp>
      <p:pic>
        <p:nvPicPr>
          <p:cNvPr id="3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2D538300-D820-41C5-B619-EB4B90F94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73" y="1237095"/>
            <a:ext cx="5651809" cy="3974930"/>
          </a:xfrm>
          <a:prstGeom prst="rect">
            <a:avLst/>
          </a:prstGeom>
        </p:spPr>
      </p:pic>
      <p:sp>
        <p:nvSpPr>
          <p:cNvPr id="4" name="Pijl: gebogen 3">
            <a:extLst>
              <a:ext uri="{FF2B5EF4-FFF2-40B4-BE49-F238E27FC236}">
                <a16:creationId xmlns:a16="http://schemas.microsoft.com/office/drawing/2014/main" id="{9BD52BB6-CBE6-4AEF-9B86-CE901046DA7F}"/>
              </a:ext>
            </a:extLst>
          </p:cNvPr>
          <p:cNvSpPr/>
          <p:nvPr/>
        </p:nvSpPr>
        <p:spPr>
          <a:xfrm>
            <a:off x="5020019" y="1619342"/>
            <a:ext cx="2509024" cy="64119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1BF03D0-1C0A-4EF6-AA28-38C49B8DD337}"/>
              </a:ext>
            </a:extLst>
          </p:cNvPr>
          <p:cNvSpPr txBox="1"/>
          <p:nvPr/>
        </p:nvSpPr>
        <p:spPr>
          <a:xfrm>
            <a:off x="7645787" y="1614836"/>
            <a:ext cx="32635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cs typeface="Calibri"/>
              </a:rPr>
              <a:t>Groen/rood: sturen naar API </a:t>
            </a:r>
            <a:endParaRPr lang="nl-NL" dirty="0"/>
          </a:p>
        </p:txBody>
      </p:sp>
      <p:sp>
        <p:nvSpPr>
          <p:cNvPr id="6" name="Pijl: gebogen 5">
            <a:extLst>
              <a:ext uri="{FF2B5EF4-FFF2-40B4-BE49-F238E27FC236}">
                <a16:creationId xmlns:a16="http://schemas.microsoft.com/office/drawing/2014/main" id="{F72CF9A2-DF58-406C-BE8F-B2B8F6124D3E}"/>
              </a:ext>
            </a:extLst>
          </p:cNvPr>
          <p:cNvSpPr/>
          <p:nvPr/>
        </p:nvSpPr>
        <p:spPr>
          <a:xfrm flipV="1">
            <a:off x="5568287" y="2678707"/>
            <a:ext cx="1960756" cy="67836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0449ECC-85CE-4280-921A-73684B4753BE}"/>
              </a:ext>
            </a:extLst>
          </p:cNvPr>
          <p:cNvSpPr txBox="1"/>
          <p:nvPr/>
        </p:nvSpPr>
        <p:spPr>
          <a:xfrm>
            <a:off x="7645787" y="3018031"/>
            <a:ext cx="32635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cs typeface="Calibri"/>
              </a:rPr>
              <a:t>Groen/rood: </a:t>
            </a:r>
            <a:r>
              <a:rPr lang="nl-NL" dirty="0" err="1">
                <a:cs typeface="Calibri"/>
              </a:rPr>
              <a:t>Ack</a:t>
            </a:r>
            <a:r>
              <a:rPr lang="nl-NL" dirty="0">
                <a:cs typeface="Calibri"/>
              </a:rPr>
              <a:t> naar </a:t>
            </a:r>
            <a:r>
              <a:rPr lang="nl-NL" dirty="0" err="1">
                <a:cs typeface="Calibri"/>
              </a:rPr>
              <a:t>arduino</a:t>
            </a:r>
            <a:r>
              <a:rPr lang="nl-NL" dirty="0">
                <a:cs typeface="Calibri"/>
              </a:rPr>
              <a:t> </a:t>
            </a:r>
            <a:endParaRPr lang="nl-NL" dirty="0"/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71A1EB06-F144-43BA-86BC-A4D3C93AF181}"/>
              </a:ext>
            </a:extLst>
          </p:cNvPr>
          <p:cNvSpPr/>
          <p:nvPr/>
        </p:nvSpPr>
        <p:spPr>
          <a:xfrm>
            <a:off x="6477984" y="2338725"/>
            <a:ext cx="1050072" cy="343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E0B8455-309F-44AF-85C7-7FEA81E993FF}"/>
              </a:ext>
            </a:extLst>
          </p:cNvPr>
          <p:cNvSpPr txBox="1"/>
          <p:nvPr/>
        </p:nvSpPr>
        <p:spPr>
          <a:xfrm>
            <a:off x="7643464" y="233734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Locatie </a:t>
            </a:r>
            <a:r>
              <a:rPr lang="nl-NL" dirty="0" err="1"/>
              <a:t>Sigfox</a:t>
            </a:r>
            <a:r>
              <a:rPr lang="nl-NL" dirty="0"/>
              <a:t> area</a:t>
            </a:r>
            <a:endParaRPr lang="nl-NL" dirty="0">
              <a:cs typeface="Calibri"/>
            </a:endParaRPr>
          </a:p>
        </p:txBody>
      </p:sp>
      <p:pic>
        <p:nvPicPr>
          <p:cNvPr id="10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594E4E88-F633-40BD-95C4-2C9519834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73" y="5504595"/>
            <a:ext cx="7519639" cy="959786"/>
          </a:xfrm>
          <a:prstGeom prst="rect">
            <a:avLst/>
          </a:prstGeom>
        </p:spPr>
      </p:pic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88047335-34E8-4C7D-8152-2FB1EDA3C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382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7BB758-DFB2-4B90-BB41-29430B456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54" y="77052"/>
            <a:ext cx="10933770" cy="1344148"/>
          </a:xfrm>
        </p:spPr>
        <p:txBody>
          <a:bodyPr/>
          <a:lstStyle/>
          <a:p>
            <a:r>
              <a:rPr lang="nl-NL">
                <a:cs typeface="Calibri Light"/>
              </a:rPr>
              <a:t>Opvragen data van Azure API in Azure Functions</a:t>
            </a:r>
            <a:endParaRPr lang="nl-NL"/>
          </a:p>
        </p:txBody>
      </p:sp>
      <p:pic>
        <p:nvPicPr>
          <p:cNvPr id="4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764337ED-989D-444C-A0B5-1377642D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96" y="3948137"/>
            <a:ext cx="11357515" cy="2381436"/>
          </a:xfrm>
          <a:prstGeom prst="rect">
            <a:avLst/>
          </a:prstGeom>
        </p:spPr>
      </p:pic>
      <p:pic>
        <p:nvPicPr>
          <p:cNvPr id="5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4D4298F1-93F3-4FDF-9C48-8BBF8F2F0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95" y="1318650"/>
            <a:ext cx="11580540" cy="1098357"/>
          </a:xfrm>
          <a:prstGeom prst="rect">
            <a:avLst/>
          </a:prstGeom>
        </p:spPr>
      </p:pic>
      <p:sp>
        <p:nvSpPr>
          <p:cNvPr id="6" name="Pijl: omlaag 5">
            <a:extLst>
              <a:ext uri="{FF2B5EF4-FFF2-40B4-BE49-F238E27FC236}">
                <a16:creationId xmlns:a16="http://schemas.microsoft.com/office/drawing/2014/main" id="{404CBB27-47CB-45AB-839A-7FACD50BD575}"/>
              </a:ext>
            </a:extLst>
          </p:cNvPr>
          <p:cNvSpPr/>
          <p:nvPr/>
        </p:nvSpPr>
        <p:spPr>
          <a:xfrm>
            <a:off x="4645634" y="2744648"/>
            <a:ext cx="483219" cy="9757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0BF8030-811B-4EE1-B1F5-9CDA9890C960}"/>
              </a:ext>
            </a:extLst>
          </p:cNvPr>
          <p:cNvSpPr txBox="1"/>
          <p:nvPr/>
        </p:nvSpPr>
        <p:spPr>
          <a:xfrm>
            <a:off x="5173933" y="2999446"/>
            <a:ext cx="32264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ea typeface="+mn-lt"/>
                <a:cs typeface="+mn-lt"/>
              </a:rPr>
              <a:t>HERE reverse </a:t>
            </a:r>
            <a:r>
              <a:rPr lang="nl-NL" dirty="0" err="1">
                <a:ea typeface="+mn-lt"/>
                <a:cs typeface="+mn-lt"/>
              </a:rPr>
              <a:t>geocoding</a:t>
            </a:r>
            <a:r>
              <a:rPr lang="nl-NL" dirty="0">
                <a:ea typeface="+mn-lt"/>
                <a:cs typeface="+mn-lt"/>
              </a:rPr>
              <a:t> API</a:t>
            </a:r>
            <a:endParaRPr lang="nl-NL" dirty="0">
              <a:cs typeface="Calibri"/>
            </a:endParaRPr>
          </a:p>
        </p:txBody>
      </p:sp>
      <p:pic>
        <p:nvPicPr>
          <p:cNvPr id="9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4091BFE1-0CD0-475C-B389-4753E7846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795" y="2509466"/>
            <a:ext cx="2743200" cy="1354975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47805E3-6B84-4D71-BFF5-8651C6B3A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466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FAA20B25-70D1-4BA3-B583-B23641B0A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8434" y="2056958"/>
            <a:ext cx="2446404" cy="4351338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3D60C28-3D83-4270-ABF0-B9AF9F7756E3}"/>
              </a:ext>
            </a:extLst>
          </p:cNvPr>
          <p:cNvSpPr txBox="1"/>
          <p:nvPr/>
        </p:nvSpPr>
        <p:spPr>
          <a:xfrm>
            <a:off x="5356302" y="291790"/>
            <a:ext cx="159090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3200">
                <a:cs typeface="Calibri"/>
              </a:rPr>
              <a:t>Outputs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751B41A-DDF5-4F84-BD68-CD35205CB623}"/>
              </a:ext>
            </a:extLst>
          </p:cNvPr>
          <p:cNvSpPr txBox="1"/>
          <p:nvPr/>
        </p:nvSpPr>
        <p:spPr>
          <a:xfrm>
            <a:off x="9002409" y="1531202"/>
            <a:ext cx="8474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/>
              <a:t>Twilio</a:t>
            </a:r>
            <a:endParaRPr lang="nl-NL">
              <a:cs typeface="Calibri"/>
            </a:endParaRPr>
          </a:p>
        </p:txBody>
      </p:sp>
      <p:pic>
        <p:nvPicPr>
          <p:cNvPr id="8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B7C2C1B3-BB0C-4382-AA7A-99BBD50E7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62" y="2604342"/>
            <a:ext cx="4555273" cy="280641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D688663-BAC7-4550-B573-E7D08AC2BA7F}"/>
              </a:ext>
            </a:extLst>
          </p:cNvPr>
          <p:cNvSpPr txBox="1"/>
          <p:nvPr/>
        </p:nvSpPr>
        <p:spPr>
          <a:xfrm>
            <a:off x="2274275" y="1873487"/>
            <a:ext cx="12284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Cosmos DB</a:t>
            </a:r>
            <a:endParaRPr lang="nl-NL">
              <a:cs typeface="Calibri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1760AB1-0CDB-414E-8194-DF61B7572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3443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782CD-B67C-4A7F-B2B9-898C5186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Calibri Light"/>
              </a:rPr>
              <a:t>Stage 3-it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A22267-D821-4FB7-AA5B-0E1D1DF17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cs typeface="Calibri"/>
              </a:rPr>
              <a:t>IT bedrijf</a:t>
            </a:r>
          </a:p>
          <a:p>
            <a:r>
              <a:rPr lang="nl-NL">
                <a:ea typeface="+mn-lt"/>
                <a:cs typeface="+mn-lt"/>
              </a:rPr>
              <a:t>± 40 medewerkers</a:t>
            </a:r>
          </a:p>
          <a:p>
            <a:r>
              <a:rPr lang="nl-NL">
                <a:cs typeface="Calibri"/>
              </a:rPr>
              <a:t>Actief in Vlaanderen en Nederland</a:t>
            </a:r>
          </a:p>
          <a:p>
            <a:r>
              <a:rPr lang="nl-NL" err="1">
                <a:cs typeface="Calibri"/>
              </a:rPr>
              <a:t>Cronos</a:t>
            </a:r>
            <a:r>
              <a:rPr lang="nl-NL">
                <a:cs typeface="Calibri"/>
              </a:rPr>
              <a:t> groep</a:t>
            </a:r>
          </a:p>
          <a:p>
            <a:r>
              <a:rPr lang="nl-NL" err="1">
                <a:cs typeface="Calibri"/>
              </a:rPr>
              <a:t>Hyperion</a:t>
            </a:r>
            <a:r>
              <a:rPr lang="nl-NL">
                <a:cs typeface="Calibri"/>
              </a:rPr>
              <a:t> groep</a:t>
            </a:r>
          </a:p>
          <a:p>
            <a:r>
              <a:rPr lang="nl-NL">
                <a:cs typeface="Calibri"/>
              </a:rPr>
              <a:t>Ondersteunt </a:t>
            </a:r>
            <a:r>
              <a:rPr lang="nl-NL" err="1">
                <a:cs typeface="Calibri"/>
              </a:rPr>
              <a:t>KMO's</a:t>
            </a:r>
            <a:r>
              <a:rPr lang="nl-NL">
                <a:cs typeface="Calibri"/>
              </a:rPr>
              <a:t> en ondernemers (3 pijlers)</a:t>
            </a:r>
          </a:p>
          <a:p>
            <a:pPr lvl="1"/>
            <a:r>
              <a:rPr lang="nl-NL">
                <a:cs typeface="Calibri"/>
              </a:rPr>
              <a:t>Consultancy, advies en beheer</a:t>
            </a:r>
          </a:p>
          <a:p>
            <a:pPr lvl="1"/>
            <a:r>
              <a:rPr lang="nl-NL">
                <a:cs typeface="Calibri"/>
              </a:rPr>
              <a:t>Innovatieve technologieën</a:t>
            </a:r>
          </a:p>
          <a:p>
            <a:pPr lvl="1"/>
            <a:r>
              <a:rPr lang="nl-NL">
                <a:cs typeface="Calibri"/>
              </a:rPr>
              <a:t>Opleidingen, rekrutering en stages</a:t>
            </a:r>
          </a:p>
          <a:p>
            <a:pPr lvl="1"/>
            <a:endParaRPr lang="nl-NL"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60C30EB-EF5B-472D-A6CC-8B9511EFF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8623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D3D7C7-31D4-4A63-A190-DF0F8594A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nl-NL" sz="5400">
                <a:cs typeface="Calibri Light"/>
              </a:rPr>
              <a:t>Applicatie demo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4AEF7B-87CB-4041-ACF3-348889F5F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20" y="3126085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200" dirty="0">
                <a:ea typeface="+mn-lt"/>
                <a:cs typeface="+mn-lt"/>
                <a:hlinkClick r:id="rId2"/>
              </a:rPr>
              <a:t>https://youtu.be/-mBVFu40_3A</a:t>
            </a:r>
            <a:endParaRPr lang="nl-NL" sz="2200" dirty="0">
              <a:cs typeface="Calibri"/>
            </a:endParaRPr>
          </a:p>
          <a:p>
            <a:endParaRPr lang="nl-NL" sz="2200" dirty="0">
              <a:ea typeface="+mn-lt"/>
              <a:cs typeface="+mn-lt"/>
            </a:endParaRPr>
          </a:p>
          <a:p>
            <a:endParaRPr lang="nl-NL" sz="2200" dirty="0">
              <a:ea typeface="+mn-lt"/>
              <a:cs typeface="+mn-lt"/>
            </a:endParaRPr>
          </a:p>
          <a:p>
            <a:endParaRPr lang="nl-NL" sz="2200" dirty="0">
              <a:ea typeface="+mn-lt"/>
              <a:cs typeface="+mn-lt"/>
            </a:endParaRPr>
          </a:p>
          <a:p>
            <a:endParaRPr lang="nl-NL" sz="2200" dirty="0">
              <a:ea typeface="+mn-lt"/>
              <a:cs typeface="+mn-lt"/>
            </a:endParaRPr>
          </a:p>
          <a:p>
            <a:endParaRPr lang="nl-NL" sz="2200">
              <a:ea typeface="+mn-lt"/>
              <a:cs typeface="+mn-lt"/>
            </a:endParaRPr>
          </a:p>
        </p:txBody>
      </p:sp>
      <p:pic>
        <p:nvPicPr>
          <p:cNvPr id="5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BD0E1763-A7FA-4ED9-871E-399E74C3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543" y="640080"/>
            <a:ext cx="3025977" cy="557784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D8A724-B6E1-4AFF-9D8B-39B205AB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0839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89D53E-4364-42DF-AB66-90E912D8F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468" y="3048000"/>
            <a:ext cx="2899189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Prijs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7C56A5-974A-4CF6-9F3D-D2019E022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 err="1"/>
              <a:t>Vaste</a:t>
            </a:r>
            <a:r>
              <a:rPr lang="en-US" sz="1700" dirty="0"/>
              <a:t> </a:t>
            </a:r>
            <a:r>
              <a:rPr lang="en-US" sz="1700" dirty="0" err="1"/>
              <a:t>kosten</a:t>
            </a:r>
            <a:r>
              <a:rPr lang="en-US" sz="1700" dirty="0"/>
              <a:t> (hardware)</a:t>
            </a:r>
          </a:p>
          <a:p>
            <a:pPr lvl="1"/>
            <a:r>
              <a:rPr lang="en-US" sz="1700" dirty="0" err="1"/>
              <a:t>Lokaal</a:t>
            </a:r>
            <a:r>
              <a:rPr lang="en-US" sz="1700" dirty="0"/>
              <a:t>: 43,98€</a:t>
            </a:r>
            <a:endParaRPr lang="en-US" sz="1700" dirty="0">
              <a:cs typeface="Calibri"/>
            </a:endParaRPr>
          </a:p>
          <a:p>
            <a:pPr lvl="1"/>
            <a:r>
              <a:rPr lang="en-US" sz="1700" dirty="0"/>
              <a:t>Internationaal: 23,95€</a:t>
            </a:r>
            <a:endParaRPr lang="en-US" sz="1700" dirty="0">
              <a:cs typeface="Calibri"/>
            </a:endParaRPr>
          </a:p>
          <a:p>
            <a:pPr lvl="1"/>
            <a:r>
              <a:rPr lang="en-US" sz="1700" dirty="0" err="1"/>
              <a:t>Behuizing</a:t>
            </a:r>
            <a:r>
              <a:rPr lang="en-US" sz="1700" dirty="0"/>
              <a:t>: 9,95€</a:t>
            </a:r>
            <a:endParaRPr lang="en-US" sz="1700" dirty="0">
              <a:cs typeface="Calibri"/>
            </a:endParaRPr>
          </a:p>
          <a:p>
            <a:endParaRPr lang="en-US" sz="1700" dirty="0"/>
          </a:p>
          <a:p>
            <a:endParaRPr lang="en-US" sz="1700" dirty="0"/>
          </a:p>
          <a:p>
            <a:r>
              <a:rPr lang="en-US" sz="1700" dirty="0"/>
              <a:t>Sigfox abonnement (excl. btw)</a:t>
            </a:r>
            <a:endParaRPr lang="en-US" sz="1700" dirty="0">
              <a:cs typeface="Calibri"/>
            </a:endParaRPr>
          </a:p>
          <a:p>
            <a:pPr lvl="1"/>
            <a:r>
              <a:rPr lang="en-US" sz="1700" dirty="0"/>
              <a:t>2 messages/</a:t>
            </a:r>
            <a:r>
              <a:rPr lang="en-US" sz="1700" dirty="0" err="1"/>
              <a:t>dag</a:t>
            </a:r>
            <a:r>
              <a:rPr lang="en-US" sz="1700" dirty="0"/>
              <a:t> = 6,00€</a:t>
            </a:r>
            <a:endParaRPr lang="en-US" sz="1700" dirty="0">
              <a:cs typeface="Calibri"/>
            </a:endParaRPr>
          </a:p>
          <a:p>
            <a:pPr lvl="1"/>
            <a:r>
              <a:rPr lang="en-US" sz="1700" u="sng" dirty="0"/>
              <a:t>50 messages/</a:t>
            </a:r>
            <a:r>
              <a:rPr lang="en-US" sz="1700" u="sng" dirty="0" err="1"/>
              <a:t>dag</a:t>
            </a:r>
            <a:r>
              <a:rPr lang="en-US" sz="1700" u="sng" dirty="0"/>
              <a:t> = 10,00€</a:t>
            </a:r>
            <a:endParaRPr lang="en-US" sz="1700" u="sng" dirty="0">
              <a:cs typeface="Calibri"/>
            </a:endParaRPr>
          </a:p>
          <a:p>
            <a:pPr lvl="1"/>
            <a:r>
              <a:rPr lang="en-US" sz="1700" dirty="0">
                <a:cs typeface="Calibri"/>
              </a:rPr>
              <a:t>100 messages/</a:t>
            </a:r>
            <a:r>
              <a:rPr lang="en-US" sz="1700" dirty="0" err="1">
                <a:cs typeface="Calibri"/>
              </a:rPr>
              <a:t>dag</a:t>
            </a:r>
            <a:r>
              <a:rPr lang="en-US" sz="1700" dirty="0">
                <a:cs typeface="Calibri"/>
              </a:rPr>
              <a:t> = 12,00€</a:t>
            </a:r>
            <a:endParaRPr lang="en-US" sz="1700">
              <a:cs typeface="Calibri"/>
            </a:endParaRPr>
          </a:p>
          <a:p>
            <a:pPr lvl="1"/>
            <a:r>
              <a:rPr lang="en-US" sz="1700" dirty="0">
                <a:cs typeface="Calibri"/>
              </a:rPr>
              <a:t>144 messages/</a:t>
            </a:r>
            <a:r>
              <a:rPr lang="en-US" sz="1700" dirty="0" err="1">
                <a:cs typeface="Calibri"/>
              </a:rPr>
              <a:t>dag</a:t>
            </a:r>
            <a:r>
              <a:rPr lang="en-US" sz="1700" dirty="0">
                <a:cs typeface="Calibri"/>
              </a:rPr>
              <a:t> = 14,00€</a:t>
            </a:r>
            <a:endParaRPr lang="en-US" sz="1700">
              <a:cs typeface="Calibri"/>
            </a:endParaRPr>
          </a:p>
          <a:p>
            <a:pPr marL="457200" lvl="1"/>
            <a:endParaRPr lang="en-US" sz="1700"/>
          </a:p>
          <a:p>
            <a:pPr marL="457200" lvl="1"/>
            <a:endParaRPr lang="en-US" sz="1700"/>
          </a:p>
          <a:p>
            <a:pPr marL="457200" lvl="1"/>
            <a:endParaRPr lang="en-US" sz="17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79DC83A-9B6F-4A66-8A94-EB8ED32CD5D0}"/>
              </a:ext>
            </a:extLst>
          </p:cNvPr>
          <p:cNvSpPr txBox="1">
            <a:spLocks/>
          </p:cNvSpPr>
          <p:nvPr/>
        </p:nvSpPr>
        <p:spPr>
          <a:xfrm>
            <a:off x="8237872" y="1412489"/>
            <a:ext cx="3950408" cy="4363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cs typeface="Calibri"/>
              </a:rPr>
              <a:t>Azure</a:t>
            </a:r>
          </a:p>
          <a:p>
            <a:pPr lvl="1"/>
            <a:r>
              <a:rPr lang="en-US" sz="1700" dirty="0"/>
              <a:t>Azure API Consumption</a:t>
            </a:r>
            <a:endParaRPr lang="en-US" sz="1700" dirty="0">
              <a:cs typeface="Calibri"/>
            </a:endParaRPr>
          </a:p>
          <a:p>
            <a:pPr lvl="2"/>
            <a:r>
              <a:rPr lang="en-US" sz="1700" dirty="0"/>
              <a:t>1 000 000 calls = 2,95155€</a:t>
            </a:r>
            <a:endParaRPr lang="en-US" sz="1700"/>
          </a:p>
          <a:p>
            <a:pPr lvl="1"/>
            <a:r>
              <a:rPr lang="en-US" sz="1700" dirty="0"/>
              <a:t>Azure Cosmos DB serverless</a:t>
            </a:r>
          </a:p>
          <a:p>
            <a:pPr lvl="2"/>
            <a:r>
              <a:rPr lang="en-US" sz="1700" dirty="0"/>
              <a:t>1 000 000 RU = 0,258€</a:t>
            </a:r>
          </a:p>
          <a:p>
            <a:pPr lvl="1"/>
            <a:endParaRPr lang="en-US" sz="2000">
              <a:cs typeface="Calibri"/>
            </a:endParaRPr>
          </a:p>
          <a:p>
            <a:pPr marL="228600" lvl="1" indent="0">
              <a:buNone/>
            </a:pPr>
            <a:endParaRPr lang="en-US" sz="2000">
              <a:cs typeface="Calibri"/>
            </a:endParaRPr>
          </a:p>
          <a:p>
            <a:pPr marL="457200" lvl="1"/>
            <a:endParaRPr lang="en-US" sz="2000">
              <a:cs typeface="Calibri"/>
            </a:endParaRPr>
          </a:p>
          <a:p>
            <a:pPr marL="457200" lvl="1"/>
            <a:endParaRPr lang="en-US" sz="2000"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32E0C6-D9A0-4BCF-998B-A4DDB8E9A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21</a:t>
            </a:fld>
            <a:endParaRPr lang="nl-NL"/>
          </a:p>
        </p:txBody>
      </p:sp>
      <p:pic>
        <p:nvPicPr>
          <p:cNvPr id="8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7E0EDE45-3091-44CD-807F-548DD858D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405" y="3652466"/>
            <a:ext cx="2743200" cy="135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48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ECD593-185A-4E19-BA89-318E0FB70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nl-NL" sz="4000">
                <a:cs typeface="Calibri Light"/>
              </a:rPr>
              <a:t>Besluit</a:t>
            </a:r>
            <a:endParaRPr lang="nl-NL" sz="40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93C8B-3B29-4CBB-BFC0-EA8CFA5F9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 dirty="0">
                <a:cs typeface="Calibri"/>
              </a:rPr>
              <a:t>Heel leerrijk</a:t>
            </a:r>
          </a:p>
          <a:p>
            <a:r>
              <a:rPr lang="nl-NL" sz="2400" dirty="0">
                <a:cs typeface="Calibri"/>
              </a:rPr>
              <a:t>Communicatie is belangrijk</a:t>
            </a:r>
          </a:p>
          <a:p>
            <a:r>
              <a:rPr lang="nl-NL" sz="2400" dirty="0">
                <a:cs typeface="Calibri"/>
              </a:rPr>
              <a:t>Werksfeer ontdekt</a:t>
            </a:r>
          </a:p>
          <a:p>
            <a:r>
              <a:rPr lang="nl-NL" sz="2400" dirty="0">
                <a:cs typeface="Calibri"/>
              </a:rPr>
              <a:t>Dank aan:</a:t>
            </a:r>
          </a:p>
          <a:p>
            <a:pPr lvl="1"/>
            <a:r>
              <a:rPr lang="nl-NL" dirty="0">
                <a:cs typeface="Calibri"/>
              </a:rPr>
              <a:t>3-it</a:t>
            </a:r>
          </a:p>
          <a:p>
            <a:pPr lvl="1"/>
            <a:r>
              <a:rPr lang="nl-NL" dirty="0">
                <a:cs typeface="Calibri"/>
              </a:rPr>
              <a:t>Thomas More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93B1499-D8AF-468B-9868-47ACB268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4CD814C8-F66B-4915-9FEC-D62A1DED085F}" type="slidenum">
              <a:rPr lang="de-DE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22</a:t>
            </a:fld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14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7">
            <a:extLst>
              <a:ext uri="{FF2B5EF4-FFF2-40B4-BE49-F238E27FC236}">
                <a16:creationId xmlns:a16="http://schemas.microsoft.com/office/drawing/2014/main" id="{9757980F-5D15-4819-A546-A97B4079E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790" y="979430"/>
            <a:ext cx="3830908" cy="4529021"/>
          </a:xfr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A45EC9B-4D08-4A90-96A8-BFC2D14C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9736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BB2AB2-6B8E-40E3-A185-62568A3A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Calibri Light"/>
              </a:rPr>
              <a:t>Achtergrond – Wat doet </a:t>
            </a:r>
            <a:r>
              <a:rPr lang="nl-NL" err="1">
                <a:cs typeface="Calibri Light"/>
              </a:rPr>
              <a:t>Coeck</a:t>
            </a:r>
            <a:r>
              <a:rPr lang="nl-NL">
                <a:cs typeface="Calibri Light"/>
              </a:rPr>
              <a:t> nv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FEC2CC-0921-4A59-89FE-F0435FB50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ea typeface="+mn-lt"/>
                <a:cs typeface="+mn-lt"/>
              </a:rPr>
              <a:t>Betonfabriek</a:t>
            </a:r>
          </a:p>
          <a:p>
            <a:r>
              <a:rPr lang="nl-NL">
                <a:ea typeface="+mn-lt"/>
                <a:cs typeface="+mn-lt"/>
              </a:rPr>
              <a:t>Ruwbouw- en afwerkingsmaterialen</a:t>
            </a:r>
          </a:p>
          <a:p>
            <a:r>
              <a:rPr lang="nl-NL">
                <a:ea typeface="+mn-lt"/>
                <a:cs typeface="+mn-lt"/>
              </a:rPr>
              <a:t>Transport tegels op A-frames</a:t>
            </a:r>
          </a:p>
          <a:p>
            <a:pPr marL="0" indent="0">
              <a:buNone/>
            </a:pPr>
            <a:endParaRPr lang="nl-NL">
              <a:cs typeface="Calibri" panose="020F0502020204030204"/>
            </a:endParaRPr>
          </a:p>
        </p:txBody>
      </p:sp>
      <p:pic>
        <p:nvPicPr>
          <p:cNvPr id="4" name="Afbeelding 4" descr="Afbeelding met lucht, buiten, scène&#10;&#10;Automatisch gegenereerde beschrijving">
            <a:extLst>
              <a:ext uri="{FF2B5EF4-FFF2-40B4-BE49-F238E27FC236}">
                <a16:creationId xmlns:a16="http://schemas.microsoft.com/office/drawing/2014/main" id="{5E982CF8-D079-4F84-8EE3-C0B55EA29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93" y="3578031"/>
            <a:ext cx="6887736" cy="2796399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89A2C54-F6F6-4876-A539-555E40D6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421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buiten, gebouw, gang&#10;&#10;Automatisch gegenereerde beschrijving">
            <a:extLst>
              <a:ext uri="{FF2B5EF4-FFF2-40B4-BE49-F238E27FC236}">
                <a16:creationId xmlns:a16="http://schemas.microsoft.com/office/drawing/2014/main" id="{845A41BF-F793-4AF4-9571-EC5A22031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915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587EB0D-2D2D-4D3E-9470-39FCA4213E9A}"/>
              </a:ext>
            </a:extLst>
          </p:cNvPr>
          <p:cNvSpPr txBox="1"/>
          <p:nvPr/>
        </p:nvSpPr>
        <p:spPr>
          <a:xfrm>
            <a:off x="869721" y="1297772"/>
            <a:ext cx="3941499" cy="415436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Tegels </a:t>
            </a:r>
            <a:r>
              <a:rPr lang="en-US" sz="2000" dirty="0" err="1"/>
              <a:t>worden</a:t>
            </a:r>
            <a:r>
              <a:rPr lang="en-US" sz="2000" dirty="0"/>
              <a:t> steeds </a:t>
            </a:r>
            <a:r>
              <a:rPr lang="en-US" sz="2000" dirty="0" err="1"/>
              <a:t>groter</a:t>
            </a:r>
            <a:endParaRPr lang="en-US" sz="2000" dirty="0" err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Tegels </a:t>
            </a:r>
            <a:r>
              <a:rPr lang="en-US" sz="2000" dirty="0" err="1"/>
              <a:t>kunnen</a:t>
            </a:r>
            <a:r>
              <a:rPr lang="en-US" sz="2000" dirty="0"/>
              <a:t> </a:t>
            </a:r>
            <a:r>
              <a:rPr lang="en-US" sz="2000" dirty="0" err="1"/>
              <a:t>niet</a:t>
            </a:r>
            <a:r>
              <a:rPr lang="en-US" sz="2000" dirty="0"/>
              <a:t> </a:t>
            </a:r>
            <a:r>
              <a:rPr lang="en-US" sz="2000" dirty="0" err="1"/>
              <a:t>meer</a:t>
            </a:r>
            <a:r>
              <a:rPr lang="en-US" sz="2000" dirty="0"/>
              <a:t> </a:t>
            </a:r>
            <a:r>
              <a:rPr lang="en-US" sz="2000" dirty="0" err="1"/>
              <a:t>horizontaal</a:t>
            </a:r>
            <a:r>
              <a:rPr lang="en-US" sz="2000" dirty="0"/>
              <a:t> </a:t>
            </a:r>
            <a:r>
              <a:rPr lang="en-US" sz="2000" dirty="0" err="1"/>
              <a:t>getransporteerd</a:t>
            </a:r>
            <a:r>
              <a:rPr lang="en-US" sz="2000" dirty="0"/>
              <a:t> </a:t>
            </a:r>
            <a:r>
              <a:rPr lang="en-US" sz="2000" dirty="0" err="1"/>
              <a:t>worden</a:t>
            </a:r>
            <a:endParaRPr lang="en-US" sz="2000" dirty="0" err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A-frames </a:t>
            </a:r>
            <a:r>
              <a:rPr lang="en-US" sz="2000" dirty="0" err="1">
                <a:cs typeface="Calibri"/>
              </a:rPr>
              <a:t>worden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gebruikt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voor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verticale</a:t>
            </a:r>
            <a:r>
              <a:rPr lang="en-US" sz="2000" dirty="0">
                <a:cs typeface="Calibri"/>
              </a:rPr>
              <a:t> transport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91965A9-91EC-4B97-BD0B-75983FF6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864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B33BBE-2356-48C5-946B-1C06F4B8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nl-NL" sz="5400">
                <a:cs typeface="Calibri Light"/>
              </a:rPr>
              <a:t>Aanleiding</a:t>
            </a:r>
            <a:endParaRPr lang="nl-NL" sz="5400"/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441493-DB99-4766-A1E9-24F586975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101" y="1304798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2200">
                <a:ea typeface="+mn-lt"/>
                <a:cs typeface="+mn-lt"/>
              </a:rPr>
              <a:t>A-frames gaan verloren (hoge kosten)</a:t>
            </a:r>
            <a:endParaRPr lang="nl-NL" sz="2200">
              <a:cs typeface="Calibri"/>
            </a:endParaRPr>
          </a:p>
          <a:p>
            <a:r>
              <a:rPr lang="nl-NL" sz="2200">
                <a:cs typeface="Calibri"/>
              </a:rPr>
              <a:t>Gebrek aan opvolging van de A-frames</a:t>
            </a:r>
            <a:endParaRPr lang="nl-NL"/>
          </a:p>
          <a:p>
            <a:r>
              <a:rPr lang="nl-NL" sz="2200">
                <a:cs typeface="Calibri"/>
              </a:rPr>
              <a:t>Moeilijk om de A-frames terug te vinden</a:t>
            </a:r>
          </a:p>
          <a:p>
            <a:endParaRPr lang="nl-NL" sz="2200">
              <a:cs typeface="Calibri"/>
            </a:endParaRPr>
          </a:p>
          <a:p>
            <a:endParaRPr lang="nl-NL" sz="2200">
              <a:cs typeface="Calibri"/>
            </a:endParaRPr>
          </a:p>
          <a:p>
            <a:endParaRPr lang="nl-NL" sz="2200"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F85A07-4B6D-479C-93C4-6C3D6E667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8950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487CC1-6EDB-4B2F-806B-C506988A5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nl-NL" sz="5400">
                <a:cs typeface="Calibri Light"/>
              </a:rPr>
              <a:t>Verwacht resultaat</a:t>
            </a:r>
            <a:endParaRPr lang="nl-NL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BC922C-1655-4470-9FE0-8A6E72A0E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904" y="2199924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2400" dirty="0">
                <a:cs typeface="Calibri"/>
              </a:rPr>
              <a:t>A-frames gaan niet meer verloren</a:t>
            </a:r>
          </a:p>
          <a:p>
            <a:r>
              <a:rPr lang="nl-NL" sz="2400" dirty="0">
                <a:cs typeface="Calibri"/>
              </a:rPr>
              <a:t>Beter overzicht </a:t>
            </a:r>
          </a:p>
          <a:p>
            <a:r>
              <a:rPr lang="nl-NL" sz="2400" dirty="0">
                <a:cs typeface="Calibri"/>
              </a:rPr>
              <a:t>Verbetering van de productiviteit</a:t>
            </a:r>
          </a:p>
          <a:p>
            <a:r>
              <a:rPr lang="nl-NL" sz="2400" dirty="0">
                <a:cs typeface="Calibri"/>
              </a:rPr>
              <a:t>Klant verantwoordelijk voor de A-frames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943FAF8-57D0-42B1-978B-F0155D3D6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8922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8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20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24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F4337E-F24C-4CBA-95A3-2B72FBCF3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nl-NL" sz="5200">
                <a:cs typeface="Calibri Light"/>
              </a:rPr>
              <a:t>Risicoanalyse</a:t>
            </a:r>
            <a:endParaRPr lang="nl-NL" sz="52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33FD19-0459-4332-95D8-7A2559C4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923" y="1239927"/>
            <a:ext cx="4971824" cy="46805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2000" dirty="0">
                <a:cs typeface="Calibri"/>
              </a:rPr>
              <a:t>Schade tijdens het leveren</a:t>
            </a:r>
          </a:p>
          <a:p>
            <a:r>
              <a:rPr lang="nl-NL" sz="2000" dirty="0">
                <a:cs typeface="Calibri"/>
              </a:rPr>
              <a:t>Defecte sensoren</a:t>
            </a:r>
          </a:p>
          <a:p>
            <a:r>
              <a:rPr lang="nl-NL" sz="2000" dirty="0">
                <a:cs typeface="Calibri"/>
              </a:rPr>
              <a:t>Nauwkeurigheid van de GPS module</a:t>
            </a:r>
            <a:endParaRPr lang="nl-NL" sz="2000" dirty="0"/>
          </a:p>
          <a:p>
            <a:r>
              <a:rPr lang="nl-NL" sz="2000" dirty="0">
                <a:cs typeface="Calibri"/>
              </a:rPr>
              <a:t>Diefstal</a:t>
            </a:r>
          </a:p>
          <a:p>
            <a:r>
              <a:rPr lang="nl-NL" sz="2000" dirty="0">
                <a:cs typeface="Calibri"/>
              </a:rPr>
              <a:t>Stroomverbruik</a:t>
            </a:r>
          </a:p>
          <a:p>
            <a:r>
              <a:rPr lang="nl-NL" sz="2000" dirty="0">
                <a:cs typeface="Calibri"/>
              </a:rPr>
              <a:t>Weersomstandigheden</a:t>
            </a:r>
          </a:p>
          <a:p>
            <a:r>
              <a:rPr lang="nl-NL" sz="2000" dirty="0">
                <a:cs typeface="Calibri"/>
              </a:rPr>
              <a:t>Verwijderen van de GPS module</a:t>
            </a:r>
          </a:p>
          <a:p>
            <a:r>
              <a:rPr lang="nl-NL" sz="2000" dirty="0">
                <a:cs typeface="Calibri"/>
              </a:rPr>
              <a:t>Bereik</a:t>
            </a:r>
          </a:p>
          <a:p>
            <a:endParaRPr lang="nl-NL" sz="2000"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A87D98-A60A-41AF-ABC0-F3453FFC0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609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7B609E-6181-4736-8D67-20374041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  <a:cs typeface="Calibri Light"/>
              </a:rPr>
              <a:t>Maatregels</a:t>
            </a:r>
            <a:endParaRPr lang="nl-NL">
              <a:solidFill>
                <a:srgbClr val="FFFFFF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67B088-129B-4AB3-90D2-492CE1E8C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>
                <a:cs typeface="Calibri" panose="020F0502020204030204"/>
              </a:rPr>
              <a:t>Maken van </a:t>
            </a:r>
            <a:r>
              <a:rPr lang="nl-NL" dirty="0" err="1">
                <a:cs typeface="Calibri" panose="020F0502020204030204"/>
              </a:rPr>
              <a:t>WRM's</a:t>
            </a:r>
          </a:p>
          <a:p>
            <a:r>
              <a:rPr lang="nl-NL" dirty="0">
                <a:ea typeface="+mn-lt"/>
                <a:cs typeface="+mn-lt"/>
              </a:rPr>
              <a:t>Een grotere batterij gebruiken</a:t>
            </a:r>
            <a:endParaRPr lang="nl-NL" dirty="0"/>
          </a:p>
          <a:p>
            <a:r>
              <a:rPr lang="nl-NL" dirty="0">
                <a:ea typeface="+mn-lt"/>
                <a:cs typeface="+mn-lt"/>
              </a:rPr>
              <a:t>Zorgen dat het tracking systeem vocht/waterdicht is</a:t>
            </a:r>
            <a:endParaRPr lang="nl-NL" dirty="0"/>
          </a:p>
          <a:p>
            <a:r>
              <a:rPr lang="nl-NL" dirty="0">
                <a:ea typeface="+mn-lt"/>
                <a:cs typeface="+mn-lt"/>
              </a:rPr>
              <a:t>Tracking systeem verwerken in het metalen frame</a:t>
            </a:r>
            <a:endParaRPr lang="nl-NL" dirty="0"/>
          </a:p>
          <a:p>
            <a:r>
              <a:rPr lang="nl-NL" dirty="0">
                <a:ea typeface="+mn-lt"/>
                <a:cs typeface="+mn-lt"/>
              </a:rPr>
              <a:t>Gebruik maken van een goede gecertificeerde LPWAN</a:t>
            </a:r>
            <a:endParaRPr lang="nl-NL" dirty="0"/>
          </a:p>
          <a:p>
            <a:endParaRPr lang="nl-NL"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6BD3065-2420-41FF-8475-5D62B982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7355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99254B-CAE0-4970-8EA1-48FC7F3F9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nl-NL" sz="4800">
                <a:cs typeface="Calibri Light"/>
              </a:rPr>
              <a:t>Projectafbakening</a:t>
            </a:r>
            <a:endParaRPr lang="nl-NL" sz="48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406FFA-6DE9-4391-AF35-430B5619C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2400" dirty="0">
                <a:cs typeface="Calibri"/>
              </a:rPr>
              <a:t>Coördinaten van de A-frames opvragen</a:t>
            </a:r>
          </a:p>
          <a:p>
            <a:r>
              <a:rPr lang="nl-NL" sz="2400" dirty="0">
                <a:cs typeface="Calibri"/>
              </a:rPr>
              <a:t>Coördinaten verzenden</a:t>
            </a:r>
          </a:p>
          <a:p>
            <a:r>
              <a:rPr lang="nl-NL" sz="2400" dirty="0">
                <a:cs typeface="Calibri"/>
              </a:rPr>
              <a:t>Data opslaan in database</a:t>
            </a:r>
          </a:p>
          <a:p>
            <a:r>
              <a:rPr lang="nl-NL" sz="2400" dirty="0">
                <a:cs typeface="Calibri"/>
              </a:rPr>
              <a:t>Data visualiseren op een map</a:t>
            </a:r>
          </a:p>
          <a:p>
            <a:r>
              <a:rPr lang="nl-NL" sz="2400" dirty="0">
                <a:cs typeface="Calibri"/>
              </a:rPr>
              <a:t>Beveiligen van communicatie</a:t>
            </a:r>
          </a:p>
          <a:p>
            <a:r>
              <a:rPr lang="nl-NL" sz="2400" dirty="0">
                <a:cs typeface="Calibri"/>
              </a:rPr>
              <a:t>Klanten krijgen een "ID"</a:t>
            </a:r>
          </a:p>
          <a:p>
            <a:endParaRPr lang="nl-NL" sz="2400">
              <a:cs typeface="Calibri"/>
            </a:endParaRPr>
          </a:p>
          <a:p>
            <a:endParaRPr lang="nl-NL" sz="2400">
              <a:cs typeface="Calibr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EDF887-8460-457F-A214-D94D768B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385049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Breedbeeld</PresentationFormat>
  <Slides>23</Slides>
  <Notes>0</Notes>
  <HiddenSlides>0</HiddenSlide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Kantoorthema</vt:lpstr>
      <vt:lpstr>Stage</vt:lpstr>
      <vt:lpstr>Stage 3-it</vt:lpstr>
      <vt:lpstr>Achtergrond – Wat doet Coeck nv</vt:lpstr>
      <vt:lpstr>PowerPoint-presentatie</vt:lpstr>
      <vt:lpstr>Aanleiding</vt:lpstr>
      <vt:lpstr>Verwacht resultaat</vt:lpstr>
      <vt:lpstr>Risicoanalyse</vt:lpstr>
      <vt:lpstr>Maatregels</vt:lpstr>
      <vt:lpstr>Projectafbakening</vt:lpstr>
      <vt:lpstr>Fasering</vt:lpstr>
      <vt:lpstr>Bestaande oplossingen</vt:lpstr>
      <vt:lpstr>Product Decompositie Structuur</vt:lpstr>
      <vt:lpstr>WRM's</vt:lpstr>
      <vt:lpstr>Schermontwerpen</vt:lpstr>
      <vt:lpstr>Proof of concept</vt:lpstr>
      <vt:lpstr>Arduino code</vt:lpstr>
      <vt:lpstr>Sigfox</vt:lpstr>
      <vt:lpstr>Opvragen data van Azure API in Azure Functions</vt:lpstr>
      <vt:lpstr>PowerPoint-presentatie</vt:lpstr>
      <vt:lpstr>Applicatie demo</vt:lpstr>
      <vt:lpstr>Prijs</vt:lpstr>
      <vt:lpstr>Besluit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revision>178</cp:revision>
  <dcterms:created xsi:type="dcterms:W3CDTF">2021-03-01T12:34:04Z</dcterms:created>
  <dcterms:modified xsi:type="dcterms:W3CDTF">2021-05-21T09:37:47Z</dcterms:modified>
</cp:coreProperties>
</file>